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382" r:id="rId3"/>
    <p:sldId id="387" r:id="rId4"/>
    <p:sldId id="385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11" d="100"/>
          <a:sy n="111" d="100"/>
        </p:scale>
        <p:origin x="6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439F0-9A87-A14E-AC8F-65097B7EA35B}" type="datetimeFigureOut">
              <a:rPr lang="en-US" smtClean="0"/>
              <a:t>6/30/22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D43AA-A749-B24C-BF50-6A901D1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5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36EB0-362A-3D49-B4A1-B866354AB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B61FF-3E7C-4749-8390-E04440C51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4D00B-A98C-E942-A2C8-BA165325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A9AA18B-81D4-5C47-A68D-338C18E3FC49}" type="datetime1">
              <a:rPr lang="en-US" smtClean="0"/>
              <a:t>6/30/22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EB56-4B23-9944-A3E4-5BF4E295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50926-EE1A-664E-A8D7-87D22EA5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77950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3C086-1A2B-C04B-A0A9-C9169131C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B2F88-EC10-944F-9DF4-0880DD8E0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3EE16-858E-EC49-9F55-0C4C2D9B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F1C-1734-CC4B-8582-7BF6263C85CC}" type="datetime1">
              <a:rPr lang="en-US" smtClean="0"/>
              <a:t>6/30/22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D08EC-3F36-9843-8145-BF4E455AE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86C28-ED31-0E4A-AA85-06DB7441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0308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CFB44A-0412-3148-AE34-A03C42677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9FB1C9-BC09-4047-81CE-1EC6DE48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29AEC-034F-874A-84D0-0C8CE40F4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F963-E87F-3F4B-94E3-D7E4C026FDEE}" type="datetime1">
              <a:rPr lang="en-US" smtClean="0"/>
              <a:t>6/30/22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E7778-2B95-D541-95AB-EE682B3DF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D7485-A822-0C47-84A9-22FD7BBC9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92550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279C0-217E-D74D-8477-22DA9D281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9C0F9-477B-0B42-B8F0-3806782B6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29406-F8D5-4541-8D14-82C17499C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637297-6FE2-6642-AAFF-6F93A26D4169}" type="datetime1">
              <a:rPr lang="en-US" smtClean="0"/>
              <a:t>6/30/22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57404-37B0-E64A-84EB-0B9608323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5AC29-A158-604C-BE5E-9921D824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3311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7200-35DB-C747-AC15-0B121B6DF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18A81-32FA-414A-8A3C-C9A92BA76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EC5CF-E912-E14E-A64E-E27849826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1F3E32C-68A8-E745-83B9-CCC0B14DA3EF}" type="datetime1">
              <a:rPr lang="en-US" smtClean="0"/>
              <a:t>6/30/22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82987-78AA-EB46-8589-DDE4E99C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B55B3-15DD-0A4D-80B4-A2310C3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3379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5D327-D6FA-644B-8653-24891AC5E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B4079-634C-BC47-921D-B01A0C615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A7640B-4EE6-E84E-92E7-4FDEBB707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87556-F2C8-D149-AE5D-B93C32982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FE88-A458-B043-99A9-1FE9F6B855D3}" type="datetime1">
              <a:rPr lang="en-US" smtClean="0"/>
              <a:t>6/30/22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BA8E6-DF47-E64E-816F-D0848E544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F1386-CC3C-FE48-8593-8B10437E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22102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8DDAD-9255-594E-8AB1-3F47DD964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6CE6C-D2EE-FB45-8BA6-DF4460C7A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0C121-467E-3A4C-8BE5-0E45D633E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699609-B2ED-874B-8257-8BBDE31A9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56AF15-3F7C-6D46-9BF5-8BE778CE1A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54A33A-2F2D-D64A-A7D8-382F6B40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F2EA-3636-C648-A927-B3F3A48ED59A}" type="datetime1">
              <a:rPr lang="en-US" smtClean="0"/>
              <a:t>6/30/22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64FB0C-1735-264B-8593-4109925BA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7F8C7-4916-A24D-8BAA-5197766E5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64058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4BB0E-B6AA-694A-BC0B-D14F4533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C40F1-98E7-A947-B1A3-0A1DC4A02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419E-FBC3-9C41-97F8-BF58D7E9501B}" type="datetime1">
              <a:rPr lang="en-US" smtClean="0"/>
              <a:t>6/30/22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B6C67-98FB-8F45-B3AA-760C3662C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C4BC7-55BB-F145-B3B1-0FF2F0E6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3867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7B3FE7-05F9-5542-A3C5-5A6F02CC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18E1-B307-3C41-A2E2-C2D05B21ABE2}" type="datetime1">
              <a:rPr lang="en-US" smtClean="0"/>
              <a:t>6/30/22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37446-EDC2-094B-84B1-DFE049E67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0023F-327E-134E-98D7-6DD3C5A0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48873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2D6DB-8012-0649-945D-53667E00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E6A42-E7E8-E440-8E25-5B18CD9CF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6B6B9-7ACF-794C-B7CD-6489A44C0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A0ABC-470B-3142-B34F-0D255623E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94E5-8928-5747-9143-CE0834706CCB}" type="datetime1">
              <a:rPr lang="en-US" smtClean="0"/>
              <a:t>6/30/22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7E2FA-310C-0047-B3EB-7A5CABE7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02A4F-1FBB-C840-BEDA-9DF034F69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5900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017E1-FD09-5745-9D29-3FD3BAC73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0B940-F564-8B48-8563-1C7B89992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151EA-A563-0442-AF06-937A350B9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F7EC5-94A9-6B47-BA4B-BCCB9F818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6F22-101F-AC4D-8E85-C55550080B19}" type="datetime1">
              <a:rPr lang="en-US" smtClean="0"/>
              <a:t>6/30/22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6D20D-0696-5B46-9F2D-96D4890E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DD149-BB38-7642-8169-41E380B2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56240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16E33-DD97-C941-86C4-11B962D0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56233-380D-664B-BDE4-753E01EE9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1FFFC-CED1-794E-B058-CCEF00770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97816-6AFB-1842-8032-994C4180E5C5}" type="datetime1">
              <a:rPr lang="en-US" smtClean="0"/>
              <a:t>6/30/22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6E703-F9A1-1A4E-8E9E-B723CF616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56C47-2A1C-C043-8E0A-CF06F0DFE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70493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EB6B-B38D-C246-BF8D-A282ADADE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" y="868363"/>
            <a:ext cx="10835640" cy="2387600"/>
          </a:xfrm>
        </p:spPr>
        <p:txBody>
          <a:bodyPr>
            <a:normAutofit fontScale="90000"/>
          </a:bodyPr>
          <a:lstStyle/>
          <a:p>
            <a:r>
              <a:rPr lang="en-US" sz="3400" dirty="0"/>
              <a:t>Discussion of </a:t>
            </a:r>
            <a:br>
              <a:rPr lang="en-US" sz="3400" dirty="0"/>
            </a:br>
            <a:br>
              <a:rPr lang="en-US" sz="3400" dirty="0"/>
            </a:br>
            <a:r>
              <a:rPr lang="en-US" sz="3900" dirty="0"/>
              <a:t>Knowledge is Power:</a:t>
            </a:r>
            <a:br>
              <a:rPr lang="en-US" sz="3900" dirty="0"/>
            </a:br>
            <a:r>
              <a:rPr lang="en-US" sz="3900" dirty="0"/>
              <a:t>A Field Experiment in the Chinese and US Stock Markets </a:t>
            </a:r>
            <a:endParaRPr lang="en-US" sz="39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85601-D0C0-8C47-B55A-8EE04B790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0190" cy="2090103"/>
          </a:xfrm>
        </p:spPr>
        <p:txBody>
          <a:bodyPr>
            <a:normAutofit/>
          </a:bodyPr>
          <a:lstStyle/>
          <a:p>
            <a:r>
              <a:rPr lang="en-US" sz="2500" dirty="0"/>
              <a:t>By Sonia Man-Lai Wong, Yuan </a:t>
            </a:r>
            <a:r>
              <a:rPr lang="en-US" sz="2500" dirty="0" err="1"/>
              <a:t>Xue</a:t>
            </a:r>
            <a:r>
              <a:rPr lang="en-US" sz="2500" dirty="0"/>
              <a:t>, </a:t>
            </a:r>
            <a:r>
              <a:rPr lang="en-US" sz="2500" dirty="0" err="1"/>
              <a:t>Bohui</a:t>
            </a:r>
            <a:r>
              <a:rPr lang="en-US" sz="2500" dirty="0"/>
              <a:t> Zhang, </a:t>
            </a:r>
            <a:r>
              <a:rPr lang="en-US" sz="2500" dirty="0" err="1"/>
              <a:t>Xiaofeng</a:t>
            </a:r>
            <a:r>
              <a:rPr lang="en-US" sz="2500" dirty="0"/>
              <a:t> Zhao</a:t>
            </a:r>
          </a:p>
          <a:p>
            <a:r>
              <a:rPr lang="en-CN" sz="2000"/>
              <a:t>@</a:t>
            </a:r>
            <a:r>
              <a:rPr lang="en-US" sz="2000" dirty="0"/>
              <a:t>CFRC</a:t>
            </a:r>
            <a:r>
              <a:rPr lang="en-CN" sz="2000"/>
              <a:t> 202</a:t>
            </a:r>
            <a:r>
              <a:rPr lang="en-US" sz="2000" dirty="0"/>
              <a:t>2</a:t>
            </a:r>
            <a:endParaRPr lang="en-CN" sz="2000" dirty="0"/>
          </a:p>
          <a:p>
            <a:endParaRPr lang="en-CN" sz="2000" dirty="0"/>
          </a:p>
          <a:p>
            <a:r>
              <a:rPr lang="en-CN" sz="2000" dirty="0"/>
              <a:t>Discussant: “J” </a:t>
            </a:r>
            <a:r>
              <a:rPr lang="en-CN" sz="2000"/>
              <a:t>Jiacui Li</a:t>
            </a:r>
            <a:endParaRPr lang="en-US" sz="2000" dirty="0"/>
          </a:p>
          <a:p>
            <a:r>
              <a:rPr lang="en-US" sz="2000" dirty="0"/>
              <a:t>David Eccles, U of Utah</a:t>
            </a:r>
            <a:endParaRPr lang="en-CN" sz="2000" dirty="0"/>
          </a:p>
          <a:p>
            <a:endParaRPr lang="en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5E68E-6DF0-8740-B9DF-FF32DD49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863418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EB6B-B38D-C246-BF8D-A282ADADE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" y="868363"/>
            <a:ext cx="10835640" cy="2387600"/>
          </a:xfrm>
        </p:spPr>
        <p:txBody>
          <a:bodyPr>
            <a:normAutofit/>
          </a:bodyPr>
          <a:lstStyle/>
          <a:p>
            <a:r>
              <a:rPr lang="en-US" dirty="0"/>
              <a:t>2. What can the authors do?</a:t>
            </a:r>
            <a:endParaRPr lang="en-US" sz="33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85601-D0C0-8C47-B55A-8EE04B790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24119"/>
          </a:xfrm>
        </p:spPr>
        <p:txBody>
          <a:bodyPr>
            <a:normAutofit/>
          </a:bodyPr>
          <a:lstStyle/>
          <a:p>
            <a:endParaRPr lang="en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5E68E-6DF0-8740-B9DF-FF32DD49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10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22186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37A10-C766-384C-9BA0-5F1D4F41D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 that the treatment REALLY changes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32AD1-A608-4441-83FC-6368E146E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 some retail investors/volunteers your educational message. </a:t>
            </a:r>
          </a:p>
          <a:p>
            <a:endParaRPr lang="en-US" dirty="0"/>
          </a:p>
          <a:p>
            <a:r>
              <a:rPr lang="en-US" dirty="0"/>
              <a:t>A couple of days later, ask them:</a:t>
            </a:r>
          </a:p>
          <a:p>
            <a:pPr lvl="1"/>
            <a:r>
              <a:rPr lang="en-US" dirty="0"/>
              <a:t>1) Do you understand it? (Let them repeat it to you)</a:t>
            </a:r>
          </a:p>
          <a:p>
            <a:pPr lvl="1"/>
            <a:r>
              <a:rPr lang="en-US" dirty="0"/>
              <a:t>2) How would you trade on this information? </a:t>
            </a:r>
          </a:p>
          <a:p>
            <a:endParaRPr lang="en-US" dirty="0"/>
          </a:p>
          <a:p>
            <a:r>
              <a:rPr lang="en-US" dirty="0"/>
              <a:t>If you really want to push the “change firm reporting” effect, I hope to see one company execute say it: </a:t>
            </a:r>
          </a:p>
          <a:p>
            <a:pPr lvl="1"/>
            <a:r>
              <a:rPr lang="en-US" i="1" dirty="0"/>
              <a:t>“I noticed that markets do not like accruals so we stopped doing it…”</a:t>
            </a:r>
          </a:p>
          <a:p>
            <a:pPr lvl="1"/>
            <a:r>
              <a:rPr lang="en-US" dirty="0"/>
              <a:t>The mechanism requires conscious recognition by firm executives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621086-B711-EB41-96E8-D43242F04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378634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107C-7BA7-7A42-A7FC-0FAD88BCF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95D95-ED64-5440-8CFD-FBE42D7D6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see that I am conflicted. </a:t>
            </a:r>
          </a:p>
          <a:p>
            <a:endParaRPr lang="en-US" dirty="0"/>
          </a:p>
          <a:p>
            <a:r>
              <a:rPr lang="en-US" dirty="0"/>
              <a:t>I really like what the paper does, and I really want to believe the results. </a:t>
            </a:r>
          </a:p>
          <a:p>
            <a:endParaRPr lang="en-US" dirty="0"/>
          </a:p>
          <a:p>
            <a:r>
              <a:rPr lang="en-US" dirty="0"/>
              <a:t>I might be massively underestimating the cognitive ability/power of retail investors, which the authors can prove me wrong. </a:t>
            </a:r>
          </a:p>
          <a:p>
            <a:endParaRPr lang="en-US" dirty="0"/>
          </a:p>
          <a:p>
            <a:r>
              <a:rPr lang="en-US" dirty="0"/>
              <a:t>I enjoyed reading the paper and hope to see it published well.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636878-3AE4-B240-8249-4911AC8BF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12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7704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B5366-EA8C-8D47-8508-E578F880B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paper do?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CD7E9-1670-654E-8332-17BF9EB27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Does: randomized experiment to educate investors on accruals</a:t>
            </a:r>
          </a:p>
          <a:p>
            <a:endParaRPr lang="en-US" dirty="0"/>
          </a:p>
          <a:p>
            <a:r>
              <a:rPr lang="en-US" dirty="0"/>
              <a:t>Finds:</a:t>
            </a:r>
          </a:p>
          <a:p>
            <a:pPr lvl="1"/>
            <a:r>
              <a:rPr lang="en-US" dirty="0"/>
              <a:t>Treated stocks experiences less accrual mispricing upon earnings releases</a:t>
            </a:r>
          </a:p>
          <a:p>
            <a:pPr lvl="1"/>
            <a:r>
              <a:rPr lang="en-US" dirty="0"/>
              <a:t>Treated firms have lower accruals going forward (interpreted as discipline)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F54F5-CF94-804E-8455-AE880C50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2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16704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2A8F-F872-334C-AD13-AE3E15B67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0E004-E5B5-4B4D-92D1-991F8BC7C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 idea</a:t>
            </a:r>
          </a:p>
          <a:p>
            <a:pPr lvl="1"/>
            <a:r>
              <a:rPr lang="en-US" dirty="0"/>
              <a:t>Doing controlled experiments in asset markets is GREAT</a:t>
            </a:r>
          </a:p>
          <a:p>
            <a:pPr lvl="1"/>
            <a:r>
              <a:rPr lang="en-US" dirty="0"/>
              <a:t>I hope to see more papers like this</a:t>
            </a:r>
          </a:p>
          <a:p>
            <a:endParaRPr lang="en-US" dirty="0"/>
          </a:p>
          <a:p>
            <a:r>
              <a:rPr lang="en-US" dirty="0"/>
              <a:t>Main comment: I am puzzled by the size of the effects</a:t>
            </a:r>
          </a:p>
          <a:p>
            <a:pPr lvl="1"/>
            <a:r>
              <a:rPr lang="en-US" dirty="0"/>
              <a:t>I hope the authors can provide more evidence of the channels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D5654-C916-C147-8B89-1423C594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3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088166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EB6B-B38D-C246-BF8D-A282ADADE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" y="868363"/>
            <a:ext cx="10835640" cy="2387600"/>
          </a:xfrm>
        </p:spPr>
        <p:txBody>
          <a:bodyPr>
            <a:normAutofit/>
          </a:bodyPr>
          <a:lstStyle/>
          <a:p>
            <a:r>
              <a:rPr lang="en-US" dirty="0"/>
              <a:t>1. Let’s think through the effects</a:t>
            </a:r>
            <a:endParaRPr lang="en-US" sz="33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85601-D0C0-8C47-B55A-8EE04B790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24119"/>
          </a:xfrm>
        </p:spPr>
        <p:txBody>
          <a:bodyPr>
            <a:normAutofit/>
          </a:bodyPr>
          <a:lstStyle/>
          <a:p>
            <a:endParaRPr lang="en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5E68E-6DF0-8740-B9DF-FF32DD49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4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28164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5E45C-0E2B-D946-93CC-32FB97BD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effect found?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AC4EF-BFE4-DF48-AA02-CA8078631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574" y="1690688"/>
            <a:ext cx="3695580" cy="4486275"/>
          </a:xfrm>
        </p:spPr>
        <p:txBody>
          <a:bodyPr/>
          <a:lstStyle/>
          <a:p>
            <a:r>
              <a:rPr lang="en-US" u="sng" dirty="0">
                <a:solidFill>
                  <a:schemeClr val="accent6">
                    <a:lumMod val="50000"/>
                  </a:schemeClr>
                </a:solidFill>
              </a:rPr>
              <a:t>Control</a:t>
            </a:r>
            <a:r>
              <a:rPr lang="en-US" dirty="0"/>
              <a:t>: prices somewhat respond to Accruals</a:t>
            </a:r>
          </a:p>
          <a:p>
            <a:r>
              <a:rPr lang="en-US" u="sng" dirty="0">
                <a:solidFill>
                  <a:srgbClr val="FFC000"/>
                </a:solidFill>
              </a:rPr>
              <a:t>Treatment</a:t>
            </a:r>
            <a:r>
              <a:rPr lang="en-US" dirty="0"/>
              <a:t>: effect entirely reversed</a:t>
            </a:r>
          </a:p>
          <a:p>
            <a:endParaRPr lang="en-US" dirty="0"/>
          </a:p>
          <a:p>
            <a:r>
              <a:rPr lang="en-US" dirty="0"/>
              <a:t>Effect even stronger in the U.S.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19354-DA47-134E-AF79-F7A81861F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5</a:t>
            </a:fld>
            <a:endParaRPr lang="en-C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0A3659-4696-1041-8E3E-B5287AD7F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0688"/>
            <a:ext cx="7822728" cy="457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513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D29D-44D7-6949-A638-FC8AF8087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take to produce such an effect?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526AF0-E303-C14C-AA4B-804A3A6CC4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Typically, we think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𝑃𝑟𝑖𝑐𝑒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𝑉𝑖𝑒𝑤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Where the weights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depends on investor trading volume/wealth</a:t>
                </a:r>
              </a:p>
              <a:p>
                <a:endParaRPr lang="en-US" dirty="0"/>
              </a:p>
              <a:p>
                <a:r>
                  <a:rPr lang="en-US" dirty="0"/>
                  <a:t>Therefore, if you want the pricing effect to reverse 100%, then you have to educate 100% of people</a:t>
                </a:r>
              </a:p>
              <a:p>
                <a:endParaRPr lang="en-US" dirty="0"/>
              </a:p>
              <a:p>
                <a:r>
                  <a:rPr lang="en-US" u="sng" dirty="0"/>
                  <a:t>Caveat:</a:t>
                </a:r>
                <a:r>
                  <a:rPr lang="en-US" dirty="0"/>
                  <a:t> it might be that some of the educated retail investors acted as “</a:t>
                </a:r>
                <a:r>
                  <a:rPr lang="en-US" dirty="0" err="1"/>
                  <a:t>arbitrageurs”and</a:t>
                </a:r>
                <a:r>
                  <a:rPr lang="en-US" dirty="0"/>
                  <a:t> actively traded against accruals</a:t>
                </a:r>
              </a:p>
              <a:p>
                <a:pPr lvl="1"/>
                <a:r>
                  <a:rPr lang="en-US" dirty="0"/>
                  <a:t>In other words, they had a bigger effect on prices than their wealth suggests</a:t>
                </a:r>
              </a:p>
              <a:p>
                <a:pPr lvl="1"/>
                <a:r>
                  <a:rPr lang="en-US" i="1" dirty="0"/>
                  <a:t>Honestly this is the only way I can make sense of the recorded magnitude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526AF0-E303-C14C-AA4B-804A3A6CC4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17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AE7EB2-D8CB-DE48-A8FF-49F097523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6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693740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7B46B-B749-4A42-AA0F-9EEAF0E68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1) What fraction of investors are reached?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DEBED-1FE0-D849-8EFD-B8B4855EC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900" y="4465638"/>
            <a:ext cx="10502900" cy="189071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How many retail investors are there in China? </a:t>
            </a:r>
          </a:p>
          <a:p>
            <a:pPr lvl="1"/>
            <a:r>
              <a:rPr lang="en-US" dirty="0"/>
              <a:t>Jones et al (2022): around 50 million accounts from *one* exchange</a:t>
            </a:r>
          </a:p>
          <a:p>
            <a:pPr lvl="1"/>
            <a:r>
              <a:rPr lang="en-US" dirty="0"/>
              <a:t>Other sources: 177 million total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152F31-62C8-9A4F-9A01-FF4707EB1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7</a:t>
            </a:fld>
            <a:endParaRPr lang="en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2DE09D-5AE4-0443-81FF-7956550CA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" y="1546225"/>
            <a:ext cx="91313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54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6D1FA-D8BD-694F-9B89-F98A253ED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2) Do they get it?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A9E1E-4E2C-3A4D-A03B-F96260A30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looked into the educational material. </a:t>
            </a:r>
          </a:p>
          <a:p>
            <a:pPr lvl="1"/>
            <a:r>
              <a:rPr lang="en-US" dirty="0"/>
              <a:t>It is not easy to understand… I can’t imagine my grandma understanding this.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1E3B6-ED0F-8249-954A-491A1048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8</a:t>
            </a:fld>
            <a:endParaRPr lang="en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424A3D-4471-DC49-A12E-D1B8582F3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12192000" cy="342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808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A640-876F-8843-A617-152BB42C3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3) Does this impact firm behavior?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A5E1C-6131-294B-B959-5DB23C742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paper finds that treated firms reduce their discretionary accruals after the experiment. </a:t>
            </a:r>
          </a:p>
          <a:p>
            <a:endParaRPr lang="en-US" dirty="0"/>
          </a:p>
          <a:p>
            <a:r>
              <a:rPr lang="en-US" dirty="0"/>
              <a:t>I really have trouble believing this… to the extent it made me think that this is what caused the pricing result. </a:t>
            </a:r>
          </a:p>
          <a:p>
            <a:pPr lvl="1"/>
            <a:r>
              <a:rPr lang="en-US" dirty="0"/>
              <a:t>E.g. For chance reasons, the treatment group had less accruals after treatment so there is nothing for prices to respond to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6A00AE-F0D2-FD48-8C7B-73747CAE6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9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094379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8469</TotalTime>
  <Words>580</Words>
  <Application>Microsoft Macintosh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 Theme</vt:lpstr>
      <vt:lpstr>Discussion of   Knowledge is Power: A Field Experiment in the Chinese and US Stock Markets </vt:lpstr>
      <vt:lpstr>What does this paper do? </vt:lpstr>
      <vt:lpstr>Overall</vt:lpstr>
      <vt:lpstr>1. Let’s think through the effects</vt:lpstr>
      <vt:lpstr>What is the effect found?</vt:lpstr>
      <vt:lpstr>What does it take to produce such an effect?</vt:lpstr>
      <vt:lpstr>1) What fraction of investors are reached?</vt:lpstr>
      <vt:lpstr>2) Do they get it? </vt:lpstr>
      <vt:lpstr>3) Does this impact firm behavior?</vt:lpstr>
      <vt:lpstr>2. What can the authors do?</vt:lpstr>
      <vt:lpstr>Verify that the treatment REALLY changes behavior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Jiacui Li</dc:creator>
  <cp:lastModifiedBy>J Li</cp:lastModifiedBy>
  <cp:revision>1452</cp:revision>
  <cp:lastPrinted>2020-10-21T22:58:17Z</cp:lastPrinted>
  <dcterms:created xsi:type="dcterms:W3CDTF">2020-07-31T20:41:02Z</dcterms:created>
  <dcterms:modified xsi:type="dcterms:W3CDTF">2022-06-30T22:52:47Z</dcterms:modified>
</cp:coreProperties>
</file>