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77" r:id="rId3"/>
    <p:sldId id="378" r:id="rId4"/>
    <p:sldId id="375" r:id="rId5"/>
    <p:sldId id="390" r:id="rId6"/>
    <p:sldId id="380" r:id="rId7"/>
    <p:sldId id="381" r:id="rId8"/>
    <p:sldId id="364" r:id="rId9"/>
    <p:sldId id="373" r:id="rId10"/>
    <p:sldId id="384" r:id="rId11"/>
    <p:sldId id="336" r:id="rId12"/>
    <p:sldId id="387" r:id="rId13"/>
    <p:sldId id="389" r:id="rId14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6/27/22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6/27/22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6/27/22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6/27/22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6/27/22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6/27/22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6/27/22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6/27/22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6/27/22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6/27/22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6/27/22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6/27/22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6/27/22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sz="3400" b="1" dirty="0"/>
              <a:t>Dividend Momentum and Stock Return Predictability: </a:t>
            </a:r>
            <a:br>
              <a:rPr lang="en-US" sz="3400" b="1" dirty="0"/>
            </a:br>
            <a:r>
              <a:rPr lang="en-US" sz="3400" b="1" dirty="0"/>
              <a:t>A Bayesian Approach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r>
              <a:rPr lang="en-US" sz="2500" dirty="0"/>
              <a:t>By Juan Antolin-Diaz, Ivan Petrella, and Juan F. Rubio-Ramirez</a:t>
            </a:r>
          </a:p>
          <a:p>
            <a:r>
              <a:rPr lang="en-CN" sz="2000"/>
              <a:t>@</a:t>
            </a:r>
            <a:r>
              <a:rPr lang="en-US" sz="2000" dirty="0"/>
              <a:t>WFA</a:t>
            </a:r>
            <a:r>
              <a:rPr lang="en-CN" sz="2000"/>
              <a:t> 202</a:t>
            </a:r>
            <a:r>
              <a:rPr lang="en-US" sz="2000" dirty="0"/>
              <a:t>2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Jiacui Li</a:t>
            </a:r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76E6-F505-EE41-9EB2-4AC632C9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 clear about what the mistake 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EBBED6-8189-8B4C-8693-E9FBF9E4EA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Not adding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as a state variable, </a:t>
                </a:r>
                <a:r>
                  <a:rPr lang="en-US" i="1" dirty="0"/>
                  <a:t>per se</a:t>
                </a:r>
                <a:r>
                  <a:rPr lang="en-US" dirty="0"/>
                  <a:t>, is not a cardinal mistake</a:t>
                </a:r>
              </a:p>
              <a:p>
                <a:endParaRPr lang="en-US" dirty="0"/>
              </a:p>
              <a:p>
                <a:r>
                  <a:rPr lang="en-US" dirty="0"/>
                  <a:t>The CS approach does not specify the state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CS’s approach quantifies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Discount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Rate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calls the residual “cash flow”</a:t>
                </a:r>
              </a:p>
              <a:p>
                <a:r>
                  <a:rPr lang="en-US" dirty="0"/>
                  <a:t>Thus, it is always good to add return-predicting variables (e.g.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)!</a:t>
                </a:r>
              </a:p>
              <a:p>
                <a:pPr lvl="1"/>
                <a:r>
                  <a:rPr lang="en-US" dirty="0"/>
                  <a:t>Campbell himself added a few later: interest rate, volatility…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Not adding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u="sng" dirty="0"/>
                  <a:t>because we assume it is redundant</a:t>
                </a:r>
                <a:r>
                  <a:rPr lang="en-US" dirty="0"/>
                  <a:t> is a mistake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EBBED6-8189-8B4C-8693-E9FBF9E4EA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 b="-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78641-3D1D-A74B-B60C-B444358E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4649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Bayesian VAR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849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1426-2AAC-FA43-A840-B07F43E3A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personal view on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D41A9-A3C0-4D43-8FD1-D11CCD23B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researchers, I think many have accepted the main CS findings about (ex-post) return predictability and excess volatility</a:t>
            </a:r>
          </a:p>
          <a:p>
            <a:pPr lvl="1"/>
            <a:r>
              <a:rPr lang="en-US" dirty="0"/>
              <a:t>The Bayesian analysis tries to do a better job learning from the aggregate time series</a:t>
            </a:r>
          </a:p>
          <a:p>
            <a:r>
              <a:rPr lang="en-US" dirty="0"/>
              <a:t>In addition to the aggregate data, we also learn from “soft” sources:</a:t>
            </a:r>
          </a:p>
          <a:p>
            <a:pPr lvl="1"/>
            <a:r>
              <a:rPr lang="en-US" dirty="0"/>
              <a:t>Behavior of market participants</a:t>
            </a:r>
          </a:p>
          <a:p>
            <a:pPr lvl="1"/>
            <a:r>
              <a:rPr lang="en-US" dirty="0"/>
              <a:t>Institutional constraints/frictions</a:t>
            </a:r>
          </a:p>
          <a:p>
            <a:pPr lvl="1"/>
            <a:r>
              <a:rPr lang="en-US" dirty="0"/>
              <a:t>How elasticity is the market to demand movements</a:t>
            </a:r>
          </a:p>
          <a:p>
            <a:r>
              <a:rPr lang="en-US" dirty="0"/>
              <a:t>This is even more true for </a:t>
            </a:r>
            <a:r>
              <a:rPr lang="en-US" u="sng" dirty="0"/>
              <a:t>investors</a:t>
            </a:r>
            <a:r>
              <a:rPr lang="en-US" dirty="0"/>
              <a:t> than </a:t>
            </a:r>
            <a:r>
              <a:rPr lang="en-US" u="sng" dirty="0"/>
              <a:t>researchers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02654-CB95-E846-985B-59419CB8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8638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0810-4D63-BF4F-8E54-C5756981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D4F50-4831-BE4B-82D0-0E04B5CB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paper improves the Campbell-Shiller exercise</a:t>
            </a:r>
          </a:p>
          <a:p>
            <a:pPr lvl="1"/>
            <a:r>
              <a:rPr lang="en-US" dirty="0"/>
              <a:t>1) Corrects a long-standing mistake – </a:t>
            </a:r>
            <a:r>
              <a:rPr lang="en-US" u="sng" dirty="0"/>
              <a:t>which we should all take heed of</a:t>
            </a:r>
          </a:p>
          <a:p>
            <a:pPr lvl="1"/>
            <a:r>
              <a:rPr lang="en-US" dirty="0"/>
              <a:t>2) Devises a Bayesian VAR approach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think the (impressive) Bayesian approach might be generally useful elsewhere, but I’m not equipped to judge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learned a lot from the paper and wish the authors best of luck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7526A-63B0-C240-B960-A41CF2FC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0547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83DC-EDD4-7C46-B97B-5D17ACC9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048E8-8410-F946-A668-9A4EEF092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How this paper fits into the literature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2) My understanding/assessment of the contributions</a:t>
            </a:r>
          </a:p>
          <a:p>
            <a:pPr lvl="1"/>
            <a:r>
              <a:rPr lang="en-US" dirty="0"/>
              <a:t>Caveat: I’m a </a:t>
            </a:r>
            <a:r>
              <a:rPr lang="en-US" u="sng" dirty="0"/>
              <a:t>low-tech</a:t>
            </a:r>
            <a:r>
              <a:rPr lang="en-US" dirty="0"/>
              <a:t> person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C8CBF-F6BD-014B-BFF4-BCBF9367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718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Putting this paper into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7395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E89FE-0504-8D45-8DF2-1D7A8991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40E9A-E4E6-FB46-83E7-310242E7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58" y="1809130"/>
            <a:ext cx="5639331" cy="2759911"/>
          </a:xfrm>
        </p:spPr>
        <p:txBody>
          <a:bodyPr>
            <a:normAutofit/>
          </a:bodyPr>
          <a:lstStyle/>
          <a:p>
            <a:r>
              <a:rPr lang="en-US" dirty="0"/>
              <a:t>“Excess volatility” puzzle</a:t>
            </a:r>
          </a:p>
          <a:p>
            <a:pPr lvl="1"/>
            <a:r>
              <a:rPr lang="en-US" dirty="0"/>
              <a:t>Shiller (1981): stock prices are too volatile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4558F-5157-1946-9BDF-48FA908D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E98721-9452-DA4F-9A31-68205CF04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365125"/>
            <a:ext cx="5410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13A808-36B1-2146-A76E-F0CCACD21A5A}"/>
              </a:ext>
            </a:extLst>
          </p:cNvPr>
          <p:cNvSpPr txBox="1">
            <a:spLocks/>
          </p:cNvSpPr>
          <p:nvPr/>
        </p:nvSpPr>
        <p:spPr>
          <a:xfrm>
            <a:off x="456669" y="4872942"/>
            <a:ext cx="10620303" cy="1448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Campbell-Shiller (CS, 1988) provided a formal decomposition of returns into </a:t>
            </a:r>
            <a:r>
              <a:rPr lang="en-US" i="1" dirty="0"/>
              <a:t>cash flows</a:t>
            </a:r>
            <a:r>
              <a:rPr lang="en-US" dirty="0"/>
              <a:t> and </a:t>
            </a:r>
            <a:r>
              <a:rPr lang="en-US" i="1" dirty="0"/>
              <a:t>“discount rates”</a:t>
            </a:r>
            <a:r>
              <a:rPr lang="en-US" dirty="0"/>
              <a:t> (aka non-cash flows)</a:t>
            </a:r>
          </a:p>
        </p:txBody>
      </p:sp>
    </p:spTree>
    <p:extLst>
      <p:ext uri="{BB962C8B-B14F-4D97-AF65-F5344CB8AC3E}">
        <p14:creationId xmlns:p14="http://schemas.microsoft.com/office/powerpoint/2010/main" val="212017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C8873-FF92-7A4F-81D2-A349991A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paper </a:t>
            </a:r>
            <a:r>
              <a:rPr lang="en-US" u="sng" dirty="0"/>
              <a:t>proposes improvements</a:t>
            </a:r>
            <a:r>
              <a:rPr lang="en-US" dirty="0"/>
              <a:t> to the standard VAR(1)-based Campbell-Shiller (CS)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E3F6-0D14-0544-9E61-5655CDED4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270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Two main findings in CS exercise:</a:t>
            </a:r>
          </a:p>
          <a:p>
            <a:pPr lvl="1"/>
            <a:r>
              <a:rPr lang="en-US" dirty="0"/>
              <a:t>1) “Discount rate” variation is a large fraction of aggregate stock price fluctuations</a:t>
            </a:r>
          </a:p>
          <a:p>
            <a:pPr lvl="1"/>
            <a:r>
              <a:rPr lang="en-US" dirty="0"/>
              <a:t>2) Returns are </a:t>
            </a:r>
            <a:r>
              <a:rPr lang="en-US" i="1" dirty="0"/>
              <a:t>predictable</a:t>
            </a:r>
            <a:r>
              <a:rPr lang="en-US" dirty="0"/>
              <a:t> using price/dividend ratios</a:t>
            </a:r>
          </a:p>
          <a:p>
            <a:endParaRPr lang="en-US" dirty="0"/>
          </a:p>
          <a:p>
            <a:r>
              <a:rPr lang="en-US" dirty="0"/>
              <a:t>This paper:</a:t>
            </a:r>
          </a:p>
          <a:p>
            <a:pPr lvl="1"/>
            <a:r>
              <a:rPr lang="en-US" dirty="0"/>
              <a:t>1) Corrects a common mistake</a:t>
            </a:r>
          </a:p>
          <a:p>
            <a:pPr lvl="2"/>
            <a:r>
              <a:rPr lang="en-US" dirty="0"/>
              <a:t>In VAR(1), we do NOT have to drop the dividend equation</a:t>
            </a:r>
          </a:p>
          <a:p>
            <a:pPr lvl="1"/>
            <a:r>
              <a:rPr lang="en-US" dirty="0"/>
              <a:t>2) Imposes a “skeptical prior” in a Bayesian approach</a:t>
            </a:r>
          </a:p>
          <a:p>
            <a:pPr lvl="2"/>
            <a:r>
              <a:rPr lang="en-US" dirty="0"/>
              <a:t>Even with skeptical priors, returns still appear predictable (weaker)</a:t>
            </a:r>
          </a:p>
          <a:p>
            <a:pPr lvl="2"/>
            <a:r>
              <a:rPr lang="en-US" dirty="0"/>
              <a:t>Technically very accomplished! </a:t>
            </a:r>
          </a:p>
          <a:p>
            <a:pPr lvl="3"/>
            <a:r>
              <a:rPr lang="en-US" dirty="0"/>
              <a:t>e.g. restrict the prior to satisfy CS accounting identity (importance sampling)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23CD9-FB8C-D149-A175-A2D6B23D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313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69F0-469C-3542-A763-4FAD78EA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low-tech person, my assessments: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C51E7-9ACC-7448-AD79-4A5C92F25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Contribution 1 (correcting mistake):</a:t>
            </a:r>
            <a:r>
              <a:rPr lang="en-US" dirty="0"/>
              <a:t> clearly correct</a:t>
            </a:r>
          </a:p>
          <a:p>
            <a:pPr lvl="1"/>
            <a:r>
              <a:rPr lang="en-US" dirty="0"/>
              <a:t>People should change their current practice! </a:t>
            </a:r>
          </a:p>
          <a:p>
            <a:endParaRPr lang="en-US" dirty="0"/>
          </a:p>
          <a:p>
            <a:r>
              <a:rPr lang="en-US" u="sng" dirty="0"/>
              <a:t>Contribution 2 (Bayesian estimation):</a:t>
            </a:r>
            <a:r>
              <a:rPr lang="en-US" dirty="0"/>
              <a:t> this seems more like a general methodological contribution</a:t>
            </a:r>
          </a:p>
          <a:p>
            <a:pPr lvl="1"/>
            <a:r>
              <a:rPr lang="en-US" dirty="0"/>
              <a:t>This might be useful elsewhere (as the paper suggests)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two contributions appear </a:t>
            </a:r>
            <a:r>
              <a:rPr lang="en-US" u="sng" dirty="0"/>
              <a:t>orthogonal</a:t>
            </a:r>
            <a:r>
              <a:rPr lang="en-US" dirty="0"/>
              <a:t> to each 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636A7-05F8-E644-9CC0-23B29145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9435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What is the mistake being corrected?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3506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DB0E-0604-3846-B7BB-EE65C69E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38" y="330835"/>
            <a:ext cx="11458792" cy="1325563"/>
          </a:xfrm>
        </p:spPr>
        <p:txBody>
          <a:bodyPr/>
          <a:lstStyle/>
          <a:p>
            <a:r>
              <a:rPr lang="en-US" dirty="0"/>
              <a:t>Existing work dropped a </a:t>
            </a:r>
            <a:r>
              <a:rPr lang="en-US" i="1" dirty="0"/>
              <a:t>non-redundant</a:t>
            </a:r>
            <a:r>
              <a:rPr lang="en-US" dirty="0"/>
              <a:t>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577E4-5107-F14A-88B8-83B15C616E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Full VAR(1):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Traditionally, people drop the first equation due to </a:t>
                </a:r>
                <a:r>
                  <a:rPr lang="en-US" i="1" dirty="0"/>
                  <a:t>perceived</a:t>
                </a:r>
                <a:r>
                  <a:rPr lang="en-US" dirty="0"/>
                  <a:t> collinearity from the CS identity: </a:t>
                </a:r>
              </a:p>
              <a:p>
                <a:endParaRPr lang="en-US" dirty="0"/>
              </a:p>
              <a:p>
                <a:r>
                  <a:rPr lang="en-US" dirty="0"/>
                  <a:t>This paper: there is still the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𝒑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dirty="0"/>
                  <a:t> term! Thus not colinear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577E4-5107-F14A-88B8-83B15C616E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86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76DBF-0122-DF44-87A0-FF70FEEC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CD2940-EDB1-524F-9977-78FCDDFA7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826" y="1797050"/>
            <a:ext cx="6667500" cy="2349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E438E1-841D-8A40-B040-1410060D2FD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491" b="23484"/>
          <a:stretch/>
        </p:blipFill>
        <p:spPr>
          <a:xfrm>
            <a:off x="6899332" y="4641448"/>
            <a:ext cx="4152900" cy="5671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DE23EA2-A538-7643-A76C-1045A4EC8E82}"/>
              </a:ext>
            </a:extLst>
          </p:cNvPr>
          <p:cNvSpPr/>
          <p:nvPr/>
        </p:nvSpPr>
        <p:spPr>
          <a:xfrm>
            <a:off x="4306252" y="2091690"/>
            <a:ext cx="677228" cy="42005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975D0B-C2EB-4748-96AA-64C08CF85293}"/>
              </a:ext>
            </a:extLst>
          </p:cNvPr>
          <p:cNvSpPr/>
          <p:nvPr/>
        </p:nvSpPr>
        <p:spPr>
          <a:xfrm>
            <a:off x="4310062" y="2632710"/>
            <a:ext cx="677228" cy="42005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10F31B-A346-7349-B53C-12F9E8210562}"/>
              </a:ext>
            </a:extLst>
          </p:cNvPr>
          <p:cNvSpPr/>
          <p:nvPr/>
        </p:nvSpPr>
        <p:spPr>
          <a:xfrm>
            <a:off x="4313872" y="3150870"/>
            <a:ext cx="677228" cy="42005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EDA34-B96E-2243-9199-A6B8841C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shows this makes a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5797EF-78E5-4749-B347-B9EE13AE8E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5914"/>
                <a:ext cx="10515600" cy="527208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There is “dividend momentum”: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↑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↑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 consistent with “prices not fully reflecting dividend persistence”</a:t>
                </a:r>
              </a:p>
              <a:p>
                <a:endParaRPr lang="en-US" dirty="0"/>
              </a:p>
              <a:p>
                <a:r>
                  <a:rPr lang="en-US" dirty="0"/>
                  <a:t>How much does this change the CS </a:t>
                </a:r>
                <a:r>
                  <a:rPr lang="en-US" u="sng" dirty="0"/>
                  <a:t>headline</a:t>
                </a:r>
                <a:r>
                  <a:rPr lang="en-US" dirty="0"/>
                  <a:t> results?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5797EF-78E5-4749-B347-B9EE13AE8E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5914"/>
                <a:ext cx="10515600" cy="5272086"/>
              </a:xfrm>
              <a:blipFill>
                <a:blip r:embed="rId2"/>
                <a:stretch>
                  <a:fillRect l="-1086" t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844B8-BC2D-A540-A610-01B77C43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D266EC-3BAF-604D-99C2-5BF96A09A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650" y="4636452"/>
            <a:ext cx="9918700" cy="177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8EB394-0929-6C4F-9090-D1D1644A1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0160" y="3558304"/>
            <a:ext cx="6373813" cy="106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2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8154</TotalTime>
  <Words>633</Words>
  <Application>Microsoft Macintosh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Dividend Momentum and Stock Return Predictability:  A Bayesian Approach</vt:lpstr>
      <vt:lpstr>Outline</vt:lpstr>
      <vt:lpstr>1. Putting this paper into context</vt:lpstr>
      <vt:lpstr>Background</vt:lpstr>
      <vt:lpstr>This paper proposes improvements to the standard VAR(1)-based Campbell-Shiller (CS) exercise</vt:lpstr>
      <vt:lpstr>As a low-tech person, my assessments:</vt:lpstr>
      <vt:lpstr>2. What is the mistake being corrected?</vt:lpstr>
      <vt:lpstr>Existing work dropped a non-redundant equation</vt:lpstr>
      <vt:lpstr>Paper shows this makes a difference</vt:lpstr>
      <vt:lpstr>Let’s be clear about what the mistake is</vt:lpstr>
      <vt:lpstr>3. Bayesian VAR</vt:lpstr>
      <vt:lpstr>My personal view on this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1414</cp:revision>
  <cp:lastPrinted>2020-10-21T22:58:17Z</cp:lastPrinted>
  <dcterms:created xsi:type="dcterms:W3CDTF">2020-07-31T20:41:02Z</dcterms:created>
  <dcterms:modified xsi:type="dcterms:W3CDTF">2022-06-27T13:22:47Z</dcterms:modified>
</cp:coreProperties>
</file>