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382" r:id="rId3"/>
    <p:sldId id="387" r:id="rId4"/>
    <p:sldId id="405" r:id="rId5"/>
    <p:sldId id="391" r:id="rId6"/>
    <p:sldId id="406" r:id="rId7"/>
    <p:sldId id="411" r:id="rId8"/>
    <p:sldId id="407" r:id="rId9"/>
    <p:sldId id="408" r:id="rId10"/>
    <p:sldId id="409" r:id="rId11"/>
    <p:sldId id="410" r:id="rId12"/>
    <p:sldId id="412" r:id="rId13"/>
    <p:sldId id="413" r:id="rId14"/>
  </p:sldIdLst>
  <p:sldSz cx="12192000" cy="6858000"/>
  <p:notesSz cx="6858000" cy="9144000"/>
  <p:defaultTextStyle>
    <a:defPPr>
      <a:defRPr lang="en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12" d="100"/>
          <a:sy n="112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439F0-9A87-A14E-AC8F-65097B7EA35B}" type="datetimeFigureOut">
              <a:rPr lang="en-US" smtClean="0"/>
              <a:t>5/22/22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D43AA-A749-B24C-BF50-6A901D1E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5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36EB0-362A-3D49-B4A1-B866354AB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DB61FF-3E7C-4749-8390-E04440C51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64D00B-A98C-E942-A2C8-BA165325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AA9AA18B-81D4-5C47-A68D-338C18E3FC49}" type="datetime1">
              <a:rPr lang="en-US" smtClean="0"/>
              <a:t>5/22/22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6EB56-4B23-9944-A3E4-5BF4E295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50926-EE1A-664E-A8D7-87D22EA52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77950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3C086-1A2B-C04B-A0A9-C9169131C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BB2F88-EC10-944F-9DF4-0880DD8E0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23EE16-858E-EC49-9F55-0C4C2D9B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C9F1C-1734-CC4B-8582-7BF6263C85CC}" type="datetime1">
              <a:rPr lang="en-US" smtClean="0"/>
              <a:t>5/22/22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D08EC-3F36-9843-8145-BF4E455AE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86C28-ED31-0E4A-AA85-06DB7441F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03089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CFB44A-0412-3148-AE34-A03C42677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9FB1C9-BC09-4047-81CE-1EC6DE48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929AEC-034F-874A-84D0-0C8CE40F4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F963-E87F-3F4B-94E3-D7E4C026FDEE}" type="datetime1">
              <a:rPr lang="en-US" smtClean="0"/>
              <a:t>5/22/22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E7778-2B95-D541-95AB-EE682B3DF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D7485-A822-0C47-84A9-22FD7BBC9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92550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79C0-217E-D74D-8477-22DA9D281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19C0F9-477B-0B42-B8F0-3806782B6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529406-F8D5-4541-8D14-82C17499C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637297-6FE2-6642-AAFF-6F93A26D4169}" type="datetime1">
              <a:rPr lang="en-US" smtClean="0"/>
              <a:t>5/22/22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57404-37B0-E64A-84EB-0B9608323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45AC29-A158-604C-BE5E-9921D8242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33119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7200-35DB-C747-AC15-0B121B6DF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18A81-32FA-414A-8A3C-C9A92BA76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EC5CF-E912-E14E-A64E-E27849826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1F3E32C-68A8-E745-83B9-CCC0B14DA3EF}" type="datetime1">
              <a:rPr lang="en-US" smtClean="0"/>
              <a:t>5/22/22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A82987-78AA-EB46-8589-DDE4E99C9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B55B3-15DD-0A4D-80B4-A2310C3E5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8B73C8E0-8432-ED4E-8ED4-BA193737B201}" type="slidenum">
              <a:rPr lang="en-CN" smtClean="0"/>
              <a:pPr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3379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5D327-D6FA-644B-8653-24891AC5E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B4079-634C-BC47-921D-B01A0C615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A7640B-4EE6-E84E-92E7-4FDEBB7076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87556-F2C8-D149-AE5D-B93C32982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FE88-A458-B043-99A9-1FE9F6B855D3}" type="datetime1">
              <a:rPr lang="en-US" smtClean="0"/>
              <a:t>5/22/22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EBA8E6-DF47-E64E-816F-D0848E54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F1386-CC3C-FE48-8593-8B10437E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422102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8DDAD-9255-594E-8AB1-3F47DD964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6CE6C-D2EE-FB45-8BA6-DF4460C7A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0C121-467E-3A4C-8BE5-0E45D633E6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699609-B2ED-874B-8257-8BBDE31A90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56AF15-3F7C-6D46-9BF5-8BE778CE1A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54A33A-2F2D-D64A-A7D8-382F6B40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1F2EA-3636-C648-A927-B3F3A48ED59A}" type="datetime1">
              <a:rPr lang="en-US" smtClean="0"/>
              <a:t>5/22/22</a:t>
            </a:fld>
            <a:endParaRPr lang="en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64FB0C-1735-264B-8593-4109925BA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17F8C7-4916-A24D-8BAA-5197766E5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64058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4BB0E-B6AA-694A-BC0B-D14F45338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C40F1-98E7-A947-B1A3-0A1DC4A02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419E-FBC3-9C41-97F8-BF58D7E9501B}" type="datetime1">
              <a:rPr lang="en-US" smtClean="0"/>
              <a:t>5/22/22</a:t>
            </a:fld>
            <a:endParaRPr lang="en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B6C67-98FB-8F45-B3AA-760C3662C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C4BC7-55BB-F145-B3B1-0FF2F0E67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38678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7B3FE7-05F9-5542-A3C5-5A6F02CC3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818E1-B307-3C41-A2E2-C2D05B21ABE2}" type="datetime1">
              <a:rPr lang="en-US" smtClean="0"/>
              <a:t>5/22/22</a:t>
            </a:fld>
            <a:endParaRPr lang="en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237446-EDC2-094B-84B1-DFE049E67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70023F-327E-134E-98D7-6DD3C5A0B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48873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2D6DB-8012-0649-945D-53667E00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E6A42-E7E8-E440-8E25-5B18CD9CF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6B6B9-7ACF-794C-B7CD-6489A44C0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8A0ABC-470B-3142-B34F-0D255623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B94E5-8928-5747-9143-CE0834706CCB}" type="datetime1">
              <a:rPr lang="en-US" smtClean="0"/>
              <a:t>5/22/22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87E2FA-310C-0047-B3EB-7A5CABE75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702A4F-1FBB-C840-BEDA-9DF034F69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5900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017E1-FD09-5745-9D29-3FD3BAC73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00B940-F564-8B48-8563-1C7B899928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151EA-A563-0442-AF06-937A350B9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CF7EC5-94A9-6B47-BA4B-BCCB9F81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16F22-101F-AC4D-8E85-C55550080B19}" type="datetime1">
              <a:rPr lang="en-US" smtClean="0"/>
              <a:t>5/22/22</a:t>
            </a:fld>
            <a:endParaRPr lang="en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6D20D-0696-5B46-9F2D-96D4890ED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DD149-BB38-7642-8169-41E380B25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56240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616E33-DD97-C941-86C4-11B962D0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56233-380D-664B-BDE4-753E01EE9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1FFFC-CED1-794E-B058-CCEF00770D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97816-6AFB-1842-8032-994C4180E5C5}" type="datetime1">
              <a:rPr lang="en-US" smtClean="0"/>
              <a:t>5/22/22</a:t>
            </a:fld>
            <a:endParaRPr lang="en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16E703-F9A1-1A4E-8E9E-B723CF616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56C47-2A1C-C043-8E0A-CF06F0DFE4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C8E0-8432-ED4E-8ED4-BA193737B201}" type="slidenum">
              <a:rPr lang="en-CN" smtClean="0"/>
              <a:t>‹#›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70493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EB6B-B38D-C246-BF8D-A282ADADE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868363"/>
            <a:ext cx="10835640" cy="2387600"/>
          </a:xfrm>
        </p:spPr>
        <p:txBody>
          <a:bodyPr>
            <a:normAutofit fontScale="90000"/>
          </a:bodyPr>
          <a:lstStyle/>
          <a:p>
            <a:r>
              <a:rPr lang="en-US" sz="3400" dirty="0"/>
              <a:t>Discussion of </a:t>
            </a:r>
            <a:br>
              <a:rPr lang="en-US" sz="3400" dirty="0"/>
            </a:br>
            <a:br>
              <a:rPr lang="en-US" sz="3400" dirty="0"/>
            </a:br>
            <a:r>
              <a:rPr lang="en-US" dirty="0"/>
              <a:t>Neglected Peers in Merger Valuations</a:t>
            </a:r>
            <a:endParaRPr lang="en-US" sz="33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85601-D0C0-8C47-B55A-8EE04B790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0190" cy="2090103"/>
          </a:xfrm>
        </p:spPr>
        <p:txBody>
          <a:bodyPr>
            <a:normAutofit/>
          </a:bodyPr>
          <a:lstStyle/>
          <a:p>
            <a:r>
              <a:rPr lang="en-US" sz="2500" dirty="0"/>
              <a:t>By Guo, Liu, and Tu</a:t>
            </a:r>
            <a:endParaRPr lang="en-US" sz="2000" dirty="0"/>
          </a:p>
          <a:p>
            <a:r>
              <a:rPr lang="en-CN" sz="2000"/>
              <a:t>@</a:t>
            </a:r>
            <a:r>
              <a:rPr lang="en-US" sz="2000" dirty="0"/>
              <a:t>Cavalcade</a:t>
            </a:r>
            <a:r>
              <a:rPr lang="en-CN" sz="2000"/>
              <a:t> 202</a:t>
            </a:r>
            <a:r>
              <a:rPr lang="en-US" sz="2000" dirty="0"/>
              <a:t>2</a:t>
            </a:r>
            <a:endParaRPr lang="en-CN" sz="2000" dirty="0"/>
          </a:p>
          <a:p>
            <a:endParaRPr lang="en-CN" sz="2000" dirty="0"/>
          </a:p>
          <a:p>
            <a:r>
              <a:rPr lang="en-CN" sz="2000" dirty="0"/>
              <a:t>Discussant: “J” </a:t>
            </a:r>
            <a:r>
              <a:rPr lang="en-CN" sz="2000"/>
              <a:t>Jiacui Li</a:t>
            </a:r>
            <a:endParaRPr lang="en-US" sz="2000" dirty="0"/>
          </a:p>
          <a:p>
            <a:r>
              <a:rPr lang="en-US" sz="2000" dirty="0"/>
              <a:t>David Eccles, U of Utah</a:t>
            </a:r>
            <a:endParaRPr lang="en-CN" sz="2000" dirty="0"/>
          </a:p>
          <a:p>
            <a:endParaRPr lang="en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5E68E-6DF0-8740-B9DF-FF32DD49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3863418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D0FE6-DE99-FE4A-9E02-7B1E96B6F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However, the evidence is more complex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6E988-8851-5C4C-8ED6-32A120760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The takeover-induced demand effect is a </a:t>
            </a:r>
            <a:r>
              <a:rPr lang="en-US" u="sng" dirty="0"/>
              <a:t>one-time change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Paper also shows that the peer firms also attract more analyst coverage later, </a:t>
            </a:r>
            <a:r>
              <a:rPr lang="en-US" dirty="0" err="1"/>
              <a:t>etc</a:t>
            </a:r>
            <a:r>
              <a:rPr lang="en-US" dirty="0"/>
              <a:t>, so </a:t>
            </a:r>
            <a:r>
              <a:rPr lang="en-US" u="sng" dirty="0"/>
              <a:t>they really just seem like “better firms”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B5C28-6522-6D4B-A41C-E068BCE1E8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10</a:t>
            </a:fld>
            <a:endParaRPr lang="en-C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206B39-6A84-1545-9292-B2AF820C84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314484"/>
            <a:ext cx="8991600" cy="199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39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A615F-ADF3-2F49-BB3B-BAE4FCA47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sum up the calculations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E29F7-1164-4B4D-989E-C3115AB87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explains the 5-6% outperformance of IB chosen peers? </a:t>
            </a:r>
          </a:p>
          <a:p>
            <a:pPr lvl="1"/>
            <a:r>
              <a:rPr lang="en-US" dirty="0"/>
              <a:t>1) IB picking undervalued firms (despite higher valuation)</a:t>
            </a:r>
          </a:p>
          <a:p>
            <a:pPr lvl="1"/>
            <a:r>
              <a:rPr lang="en-US" dirty="0"/>
              <a:t>2) IBs know which ones will be acquired next</a:t>
            </a:r>
          </a:p>
          <a:p>
            <a:pPr lvl="1"/>
            <a:r>
              <a:rPr lang="en-US" dirty="0"/>
              <a:t>3) Takeover-induced demand effects</a:t>
            </a:r>
          </a:p>
          <a:p>
            <a:endParaRPr lang="en-US" dirty="0"/>
          </a:p>
          <a:p>
            <a:r>
              <a:rPr lang="en-US" dirty="0"/>
              <a:t>2) has strongest evidence, can explain 1/4 to 1/3 of the effect</a:t>
            </a:r>
          </a:p>
          <a:p>
            <a:r>
              <a:rPr lang="en-US" dirty="0"/>
              <a:t>3) has weaker evidence, can explain 1/3 – 1/2 of the effect</a:t>
            </a:r>
          </a:p>
          <a:p>
            <a:endParaRPr lang="en-US" dirty="0"/>
          </a:p>
          <a:p>
            <a:r>
              <a:rPr lang="en-US" dirty="0"/>
              <a:t>If we have to go to 1), it is still not clear to me why IBs would do so (even if they have superior information about firm value)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B35EB-219B-6C44-BCAA-2D8287F21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11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4872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DBF38-EA94-E54D-9672-24377423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is entirely okay if we can’t 100% pin down the mechanism…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4E8D1-D8CA-204E-8A19-6ECBCD3A7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042" y="1847688"/>
            <a:ext cx="5301339" cy="4351338"/>
          </a:xfrm>
        </p:spPr>
        <p:txBody>
          <a:bodyPr>
            <a:normAutofit/>
          </a:bodyPr>
          <a:lstStyle/>
          <a:p>
            <a:r>
              <a:rPr lang="en-US" dirty="0"/>
              <a:t>… if so, then perhaps the authors can show (even further) that the results are not sensitive to the </a:t>
            </a:r>
            <a:r>
              <a:rPr lang="en-US" u="sng" dirty="0">
                <a:solidFill>
                  <a:schemeClr val="accent6">
                    <a:lumMod val="75000"/>
                  </a:schemeClr>
                </a:solidFill>
              </a:rPr>
              <a:t>controls</a:t>
            </a:r>
          </a:p>
          <a:p>
            <a:pPr lvl="1"/>
            <a:endParaRPr lang="en-US" dirty="0"/>
          </a:p>
          <a:p>
            <a:r>
              <a:rPr lang="en-US" dirty="0"/>
              <a:t>Specifically: the current set of control firms are matched on N characteristics</a:t>
            </a:r>
          </a:p>
          <a:p>
            <a:pPr lvl="1"/>
            <a:r>
              <a:rPr lang="en-US" dirty="0"/>
              <a:t>What is the sampling distribution if you randomly leave one or two out?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9187FA-598F-4C4D-BD48-B4FF77A8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12</a:t>
            </a:fld>
            <a:endParaRPr lang="en-CN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79FC85D-6770-F44E-885C-52CD59FC3177}"/>
              </a:ext>
            </a:extLst>
          </p:cNvPr>
          <p:cNvCxnSpPr>
            <a:cxnSpLocks/>
          </p:cNvCxnSpPr>
          <p:nvPr/>
        </p:nvCxnSpPr>
        <p:spPr>
          <a:xfrm>
            <a:off x="6622868" y="5551711"/>
            <a:ext cx="462425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A5A8C64-247D-5649-A9D2-4A5318BB71CA}"/>
              </a:ext>
            </a:extLst>
          </p:cNvPr>
          <p:cNvCxnSpPr>
            <a:cxnSpLocks/>
          </p:cNvCxnSpPr>
          <p:nvPr/>
        </p:nvCxnSpPr>
        <p:spPr>
          <a:xfrm flipV="1">
            <a:off x="6622868" y="1737357"/>
            <a:ext cx="0" cy="381435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84C7E9C1-92CA-C34E-A435-177FD852521D}"/>
              </a:ext>
            </a:extLst>
          </p:cNvPr>
          <p:cNvSpPr/>
          <p:nvPr/>
        </p:nvSpPr>
        <p:spPr>
          <a:xfrm>
            <a:off x="10175966" y="2495003"/>
            <a:ext cx="182880" cy="30567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D4856F-E6FE-3C46-BA0C-55ABA4A7267B}"/>
              </a:ext>
            </a:extLst>
          </p:cNvPr>
          <p:cNvSpPr txBox="1"/>
          <p:nvPr/>
        </p:nvSpPr>
        <p:spPr>
          <a:xfrm>
            <a:off x="10776857" y="5734592"/>
            <a:ext cx="90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Return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F6CA7A-5704-AD4F-A07F-EDC72D778CF6}"/>
              </a:ext>
            </a:extLst>
          </p:cNvPr>
          <p:cNvSpPr/>
          <p:nvPr/>
        </p:nvSpPr>
        <p:spPr>
          <a:xfrm>
            <a:off x="7432766" y="2495003"/>
            <a:ext cx="182880" cy="305670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4E62E3C-B09D-6240-BC25-17ADB5B5D8B9}"/>
              </a:ext>
            </a:extLst>
          </p:cNvPr>
          <p:cNvSpPr txBox="1"/>
          <p:nvPr/>
        </p:nvSpPr>
        <p:spPr>
          <a:xfrm>
            <a:off x="9940835" y="1729874"/>
            <a:ext cx="836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Peers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2DBBF15-7122-654F-B5C7-9D55D14B1432}"/>
              </a:ext>
            </a:extLst>
          </p:cNvPr>
          <p:cNvSpPr txBox="1"/>
          <p:nvPr/>
        </p:nvSpPr>
        <p:spPr>
          <a:xfrm>
            <a:off x="7027815" y="1679577"/>
            <a:ext cx="1005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Controls</a:t>
            </a:r>
          </a:p>
        </p:txBody>
      </p:sp>
      <p:sp>
        <p:nvSpPr>
          <p:cNvPr id="16" name="Right Brace 15">
            <a:extLst>
              <a:ext uri="{FF2B5EF4-FFF2-40B4-BE49-F238E27FC236}">
                <a16:creationId xmlns:a16="http://schemas.microsoft.com/office/drawing/2014/main" id="{46606111-8773-6741-AD95-502E4D1C172A}"/>
              </a:ext>
            </a:extLst>
          </p:cNvPr>
          <p:cNvSpPr/>
          <p:nvPr/>
        </p:nvSpPr>
        <p:spPr>
          <a:xfrm rot="5400000">
            <a:off x="8789346" y="4491663"/>
            <a:ext cx="261257" cy="2642611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1AAF1C0-38CD-054A-9C5D-272E2D4DDD1D}"/>
              </a:ext>
            </a:extLst>
          </p:cNvPr>
          <p:cNvSpPr txBox="1"/>
          <p:nvPr/>
        </p:nvSpPr>
        <p:spPr>
          <a:xfrm>
            <a:off x="8255725" y="6064735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Main result of the paper</a:t>
            </a:r>
          </a:p>
        </p:txBody>
      </p:sp>
    </p:spTree>
    <p:extLst>
      <p:ext uri="{BB962C8B-B14F-4D97-AF65-F5344CB8AC3E}">
        <p14:creationId xmlns:p14="http://schemas.microsoft.com/office/powerpoint/2010/main" val="335443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08182-1764-3045-B097-D012E5909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42DFA6-4348-B647-BAE2-B6D15C41C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interesting paper, nice results</a:t>
            </a:r>
          </a:p>
          <a:p>
            <a:endParaRPr lang="en-US" dirty="0"/>
          </a:p>
          <a:p>
            <a:r>
              <a:rPr lang="en-US" dirty="0"/>
              <a:t>I would suggest the authors try to further </a:t>
            </a:r>
            <a:r>
              <a:rPr lang="en-US" u="sng" dirty="0"/>
              <a:t>pin down the mechanism</a:t>
            </a:r>
            <a:r>
              <a:rPr lang="en-US" dirty="0"/>
              <a:t>, or </a:t>
            </a:r>
            <a:r>
              <a:rPr lang="en-US" u="sng" dirty="0"/>
              <a:t>show extra robustness</a:t>
            </a:r>
            <a:r>
              <a:rPr lang="en-US" dirty="0"/>
              <a:t> for the empirical finding</a:t>
            </a:r>
          </a:p>
          <a:p>
            <a:endParaRPr lang="en-US" dirty="0"/>
          </a:p>
          <a:p>
            <a:r>
              <a:rPr lang="en-US" dirty="0"/>
              <a:t>I enjoy reading the paper and learned a lot in the process</a:t>
            </a:r>
          </a:p>
          <a:p>
            <a:endParaRPr lang="en-US" dirty="0"/>
          </a:p>
          <a:p>
            <a:r>
              <a:rPr lang="en-US" u="sng" dirty="0"/>
              <a:t>Returning back to sanity</a:t>
            </a:r>
            <a:r>
              <a:rPr lang="en-US" dirty="0"/>
              <a:t>, I recommend the authors ignore what I said and focus on converting the paper in the publication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F279C-E769-E044-BE56-F883BAA95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13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51308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B5366-EA8C-8D47-8508-E578F880B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this paper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CD7E9-1670-654E-8332-17BF9EB27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Peer firms of M&amp;A targets listed in investment bank (IB) “fairness opinions” outperform matched firms in subsequent returns</a:t>
            </a:r>
          </a:p>
          <a:p>
            <a:endParaRPr lang="en-US" dirty="0"/>
          </a:p>
          <a:p>
            <a:r>
              <a:rPr lang="en-US" dirty="0"/>
              <a:t>2) Market prices are slow to respond to this information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 fully believe 2). I’ll focus on 1) today.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1F54F5-CF94-804E-8455-AE880C504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2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167041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A8F-F872-334C-AD13-AE3E15B67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takeaway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0E004-E5B5-4B4D-92D1-991F8BC7C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Empirically:</a:t>
            </a:r>
            <a:r>
              <a:rPr lang="en-US" dirty="0"/>
              <a:t> very nice finding and lots of robustness checks</a:t>
            </a:r>
          </a:p>
          <a:p>
            <a:pPr lvl="1"/>
            <a:r>
              <a:rPr lang="en-US" dirty="0"/>
              <a:t>The authors have gone through immense pain collecting novel data</a:t>
            </a:r>
          </a:p>
          <a:p>
            <a:endParaRPr lang="en-US" dirty="0"/>
          </a:p>
          <a:p>
            <a:r>
              <a:rPr lang="en-US" u="sng" dirty="0"/>
              <a:t>Mechanism:</a:t>
            </a:r>
            <a:r>
              <a:rPr lang="en-US" dirty="0"/>
              <a:t> still somewhat mysterious to me</a:t>
            </a:r>
          </a:p>
          <a:p>
            <a:pPr lvl="1"/>
            <a:r>
              <a:rPr lang="en-US" dirty="0"/>
              <a:t>Some channels are very intuitive, but they are not quantitatively large enough</a:t>
            </a:r>
          </a:p>
          <a:p>
            <a:pPr lvl="1"/>
            <a:r>
              <a:rPr lang="en-US" dirty="0"/>
              <a:t>Other channels are large but not intuitive (to me)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6D5654-C916-C147-8B89-1423C594E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3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088166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EB6B-B38D-C246-BF8D-A282ADADE8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868363"/>
            <a:ext cx="10835640" cy="2387600"/>
          </a:xfrm>
        </p:spPr>
        <p:txBody>
          <a:bodyPr>
            <a:normAutofit/>
          </a:bodyPr>
          <a:lstStyle/>
          <a:p>
            <a:br>
              <a:rPr lang="en-US" sz="3400" dirty="0"/>
            </a:br>
            <a:r>
              <a:rPr lang="en-US" dirty="0"/>
              <a:t>What is the mechanism?</a:t>
            </a:r>
            <a:endParaRPr lang="en-US" sz="33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C85601-D0C0-8C47-B55A-8EE04B790F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24119"/>
          </a:xfrm>
        </p:spPr>
        <p:txBody>
          <a:bodyPr>
            <a:normAutofit/>
          </a:bodyPr>
          <a:lstStyle/>
          <a:p>
            <a:endParaRPr lang="en-C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35E68E-6DF0-8740-B9DF-FF32DD495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4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2719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A986FD-8B63-FF40-98DC-AB719829F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we need to arrive at the result?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04A4B-D7E2-8F4B-AD1B-A3768DE15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0338" y="1600236"/>
            <a:ext cx="5172453" cy="4576727"/>
          </a:xfrm>
        </p:spPr>
        <p:txBody>
          <a:bodyPr>
            <a:normAutofit/>
          </a:bodyPr>
          <a:lstStyle/>
          <a:p>
            <a:r>
              <a:rPr lang="en-US" dirty="0"/>
              <a:t>Consider an IB choosing peers from this space of possible firms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To get the paper’s result, IB needs to choose the 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blue area:</a:t>
            </a:r>
          </a:p>
          <a:p>
            <a:pPr lvl="1"/>
            <a:r>
              <a:rPr lang="en-US" dirty="0"/>
              <a:t>Valuation is high</a:t>
            </a:r>
          </a:p>
          <a:p>
            <a:pPr lvl="1"/>
            <a:r>
              <a:rPr lang="en-US" dirty="0"/>
              <a:t>But still undervalued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DDE0A-E3DE-EE49-9F23-BFCEEBC39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5</a:t>
            </a:fld>
            <a:endParaRPr lang="en-CN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C78CC71-2EC3-894C-9465-E029A99DA45F}"/>
              </a:ext>
            </a:extLst>
          </p:cNvPr>
          <p:cNvGrpSpPr/>
          <p:nvPr/>
        </p:nvGrpSpPr>
        <p:grpSpPr>
          <a:xfrm>
            <a:off x="489209" y="1676132"/>
            <a:ext cx="5896542" cy="4858016"/>
            <a:chOff x="489209" y="1676132"/>
            <a:chExt cx="5896542" cy="485801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2DDF6B4C-17DA-954A-A7F8-207350A7515E}"/>
                </a:ext>
              </a:extLst>
            </p:cNvPr>
            <p:cNvSpPr/>
            <p:nvPr/>
          </p:nvSpPr>
          <p:spPr>
            <a:xfrm rot="2700000">
              <a:off x="2045417" y="1581094"/>
              <a:ext cx="2631533" cy="450454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0AFD5329-ABF6-1347-82A6-069494F6F4DF}"/>
                </a:ext>
              </a:extLst>
            </p:cNvPr>
            <p:cNvCxnSpPr>
              <a:cxnSpLocks/>
            </p:cNvCxnSpPr>
            <p:nvPr/>
          </p:nvCxnSpPr>
          <p:spPr>
            <a:xfrm>
              <a:off x="1314450" y="6000750"/>
              <a:ext cx="41833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4C8279BD-AF34-1748-AE9E-78188CBDBFD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4450" y="2057400"/>
              <a:ext cx="0" cy="39471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731417E-4C5F-F649-9C11-EC6A2BA45F4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4450" y="2019275"/>
              <a:ext cx="3806190" cy="398147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54A24FF-E437-584D-B218-FA29690576D3}"/>
                </a:ext>
              </a:extLst>
            </p:cNvPr>
            <p:cNvSpPr txBox="1"/>
            <p:nvPr/>
          </p:nvSpPr>
          <p:spPr>
            <a:xfrm>
              <a:off x="2484884" y="4998821"/>
              <a:ext cx="7429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All firms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81E7AD9-BF26-9744-A660-685FD0C1542F}"/>
                </a:ext>
              </a:extLst>
            </p:cNvPr>
            <p:cNvSpPr txBox="1"/>
            <p:nvPr/>
          </p:nvSpPr>
          <p:spPr>
            <a:xfrm>
              <a:off x="4937575" y="6164816"/>
              <a:ext cx="1448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Market price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2D1CB2B-1EC9-1847-B67F-6F2E1ED72070}"/>
                </a:ext>
              </a:extLst>
            </p:cNvPr>
            <p:cNvSpPr txBox="1"/>
            <p:nvPr/>
          </p:nvSpPr>
          <p:spPr>
            <a:xfrm>
              <a:off x="489209" y="1676132"/>
              <a:ext cx="11224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Firm value</a:t>
              </a:r>
            </a:p>
          </p:txBody>
        </p:sp>
      </p:grpSp>
      <p:sp>
        <p:nvSpPr>
          <p:cNvPr id="20" name="Oval 19">
            <a:extLst>
              <a:ext uri="{FF2B5EF4-FFF2-40B4-BE49-F238E27FC236}">
                <a16:creationId xmlns:a16="http://schemas.microsoft.com/office/drawing/2014/main" id="{EBECB7B8-6B64-6C44-A267-3D820EFC2714}"/>
              </a:ext>
            </a:extLst>
          </p:cNvPr>
          <p:cNvSpPr/>
          <p:nvPr/>
        </p:nvSpPr>
        <p:spPr>
          <a:xfrm>
            <a:off x="3217545" y="1394618"/>
            <a:ext cx="1468749" cy="1325563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922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819AD-7E41-1C4D-9AAE-9A2517956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1) What if IBs just want a high valuation?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6B35D-D476-9145-909C-6EC491A23B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" y="1825625"/>
            <a:ext cx="5564882" cy="4351338"/>
          </a:xfrm>
        </p:spPr>
        <p:txBody>
          <a:bodyPr/>
          <a:lstStyle/>
          <a:p>
            <a:r>
              <a:rPr lang="en-US" dirty="0"/>
              <a:t>If IBs </a:t>
            </a:r>
            <a:r>
              <a:rPr lang="en-US" i="1" dirty="0"/>
              <a:t>only</a:t>
            </a:r>
            <a:r>
              <a:rPr lang="en-US" dirty="0"/>
              <a:t> want to hype up the valuation to justify takeover premium… </a:t>
            </a:r>
          </a:p>
          <a:p>
            <a:pPr lvl="1"/>
            <a:r>
              <a:rPr lang="en-US" dirty="0"/>
              <a:t>Eaton-Guo-Liu-Officer (2021)</a:t>
            </a:r>
          </a:p>
          <a:p>
            <a:endParaRPr lang="en-US" dirty="0"/>
          </a:p>
          <a:p>
            <a:r>
              <a:rPr lang="en-US" dirty="0"/>
              <a:t>Then they will choose the </a:t>
            </a:r>
            <a:r>
              <a:rPr lang="en-US" u="sng" dirty="0">
                <a:solidFill>
                  <a:srgbClr val="FF0000"/>
                </a:solidFill>
              </a:rPr>
              <a:t>red ones</a:t>
            </a:r>
          </a:p>
          <a:p>
            <a:pPr lvl="1"/>
            <a:r>
              <a:rPr lang="en-US" dirty="0"/>
              <a:t>On average, this should lead to choosing </a:t>
            </a:r>
            <a:r>
              <a:rPr lang="en-US" i="1" dirty="0"/>
              <a:t>overvalued</a:t>
            </a:r>
            <a:r>
              <a:rPr lang="en-US" dirty="0"/>
              <a:t> firms that would </a:t>
            </a:r>
            <a:r>
              <a:rPr lang="en-US" i="1" dirty="0"/>
              <a:t>underperform</a:t>
            </a:r>
          </a:p>
          <a:p>
            <a:r>
              <a:rPr lang="en-US" dirty="0"/>
              <a:t>So this can’t be the story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7674E-D6BE-BD48-9200-475BE2D7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6</a:t>
            </a:fld>
            <a:endParaRPr lang="en-CN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E6C6D20-0280-5B44-9046-3F2342B19B06}"/>
              </a:ext>
            </a:extLst>
          </p:cNvPr>
          <p:cNvGrpSpPr/>
          <p:nvPr/>
        </p:nvGrpSpPr>
        <p:grpSpPr>
          <a:xfrm>
            <a:off x="6192779" y="1863459"/>
            <a:ext cx="5896542" cy="4858016"/>
            <a:chOff x="489209" y="1676132"/>
            <a:chExt cx="5896542" cy="4858016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72B454E-961C-604E-A2AB-3AD2BE9ACF9E}"/>
                </a:ext>
              </a:extLst>
            </p:cNvPr>
            <p:cNvSpPr/>
            <p:nvPr/>
          </p:nvSpPr>
          <p:spPr>
            <a:xfrm rot="2700000">
              <a:off x="2045417" y="1581094"/>
              <a:ext cx="2631533" cy="450454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504C77FA-1351-F842-A7AE-41D3498CA87B}"/>
                </a:ext>
              </a:extLst>
            </p:cNvPr>
            <p:cNvCxnSpPr>
              <a:cxnSpLocks/>
            </p:cNvCxnSpPr>
            <p:nvPr/>
          </p:nvCxnSpPr>
          <p:spPr>
            <a:xfrm>
              <a:off x="1314450" y="6000750"/>
              <a:ext cx="41833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4C1743EA-5489-2047-AF8D-EBC0BC0BBFD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4450" y="2057400"/>
              <a:ext cx="0" cy="39471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EE6E905-5610-1B43-9BF9-1A93D928AB5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4450" y="2019275"/>
              <a:ext cx="3806190" cy="398147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382ED71-B338-BC49-898E-27DDF96CB61A}"/>
                </a:ext>
              </a:extLst>
            </p:cNvPr>
            <p:cNvSpPr txBox="1"/>
            <p:nvPr/>
          </p:nvSpPr>
          <p:spPr>
            <a:xfrm>
              <a:off x="2484884" y="4998821"/>
              <a:ext cx="7429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All firms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A5FB53F-C2AE-2448-8373-A5BD61341AB7}"/>
                </a:ext>
              </a:extLst>
            </p:cNvPr>
            <p:cNvSpPr txBox="1"/>
            <p:nvPr/>
          </p:nvSpPr>
          <p:spPr>
            <a:xfrm>
              <a:off x="4937575" y="6164816"/>
              <a:ext cx="1448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Market price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71CBC7C5-80B5-2540-A232-F3D100E1C9AA}"/>
                </a:ext>
              </a:extLst>
            </p:cNvPr>
            <p:cNvSpPr txBox="1"/>
            <p:nvPr/>
          </p:nvSpPr>
          <p:spPr>
            <a:xfrm>
              <a:off x="489209" y="1676132"/>
              <a:ext cx="11224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Firm value</a:t>
              </a:r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621C9EDA-B976-9648-9C77-201FCE39D2D4}"/>
              </a:ext>
            </a:extLst>
          </p:cNvPr>
          <p:cNvSpPr/>
          <p:nvPr/>
        </p:nvSpPr>
        <p:spPr>
          <a:xfrm>
            <a:off x="9280393" y="1497708"/>
            <a:ext cx="1669547" cy="45220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74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88DC4-788B-B246-98F6-A894E8389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Suppose IBs know which firms are undervalued…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2663E-0F49-D24D-A6F7-F207006FB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63459"/>
            <a:ext cx="5326380" cy="4313504"/>
          </a:xfrm>
        </p:spPr>
        <p:txBody>
          <a:bodyPr>
            <a:normAutofit/>
          </a:bodyPr>
          <a:lstStyle/>
          <a:p>
            <a:r>
              <a:rPr lang="en-US" dirty="0"/>
              <a:t>That’s plausible. </a:t>
            </a:r>
          </a:p>
          <a:p>
            <a:endParaRPr lang="en-US" dirty="0"/>
          </a:p>
          <a:p>
            <a:r>
              <a:rPr lang="en-US" dirty="0"/>
              <a:t>But it is not clear </a:t>
            </a:r>
            <a:r>
              <a:rPr lang="en-US" u="sng" dirty="0"/>
              <a:t>why</a:t>
            </a:r>
            <a:r>
              <a:rPr lang="en-US" dirty="0"/>
              <a:t> they would use that information. </a:t>
            </a:r>
          </a:p>
          <a:p>
            <a:endParaRPr lang="en-US" dirty="0"/>
          </a:p>
          <a:p>
            <a:r>
              <a:rPr lang="en-US" dirty="0"/>
              <a:t>They are not asked to put together a “market-beating portfolio”!</a:t>
            </a:r>
          </a:p>
          <a:p>
            <a:pPr lvl="1"/>
            <a:r>
              <a:rPr lang="en-US" dirty="0"/>
              <a:t>They are just providing fairness opinions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3406A4-4233-8148-AB89-8522F2CA7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7</a:t>
            </a:fld>
            <a:endParaRPr lang="en-CN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7D7C961-B1EB-9446-93FD-425AD37E41CF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CN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B73C8E0-8432-ED4E-8ED4-BA193737B201}" type="slidenum">
              <a:rPr lang="en-CN" smtClean="0"/>
              <a:pPr/>
              <a:t>7</a:t>
            </a:fld>
            <a:endParaRPr lang="en-CN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E76D092-920D-8E46-820E-205EA3A6827A}"/>
              </a:ext>
            </a:extLst>
          </p:cNvPr>
          <p:cNvGrpSpPr/>
          <p:nvPr/>
        </p:nvGrpSpPr>
        <p:grpSpPr>
          <a:xfrm>
            <a:off x="6192779" y="1863459"/>
            <a:ext cx="5896542" cy="4858016"/>
            <a:chOff x="489209" y="1676132"/>
            <a:chExt cx="5896542" cy="4858016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E28FA174-0B4F-3442-834A-B95ECBA120B5}"/>
                </a:ext>
              </a:extLst>
            </p:cNvPr>
            <p:cNvSpPr/>
            <p:nvPr/>
          </p:nvSpPr>
          <p:spPr>
            <a:xfrm rot="2700000">
              <a:off x="2045417" y="1581094"/>
              <a:ext cx="2631533" cy="4504542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B2F60FE5-FDB7-8046-BA9C-682AAC831136}"/>
                </a:ext>
              </a:extLst>
            </p:cNvPr>
            <p:cNvCxnSpPr>
              <a:cxnSpLocks/>
            </p:cNvCxnSpPr>
            <p:nvPr/>
          </p:nvCxnSpPr>
          <p:spPr>
            <a:xfrm>
              <a:off x="1314450" y="6000750"/>
              <a:ext cx="418338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E403D157-C634-6648-9E45-EB8D817BB8C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4450" y="2057400"/>
              <a:ext cx="0" cy="39471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5A47E455-0C6B-874E-A75D-0A90566E56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14450" y="2019275"/>
              <a:ext cx="3806190" cy="3981475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408682AA-5FD3-1748-B3E1-F3170A70BA26}"/>
                </a:ext>
              </a:extLst>
            </p:cNvPr>
            <p:cNvSpPr txBox="1"/>
            <p:nvPr/>
          </p:nvSpPr>
          <p:spPr>
            <a:xfrm>
              <a:off x="2484884" y="4998821"/>
              <a:ext cx="74295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All firms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BC525B-61FF-CA42-AF76-CAC8A92BD2EE}"/>
                </a:ext>
              </a:extLst>
            </p:cNvPr>
            <p:cNvSpPr txBox="1"/>
            <p:nvPr/>
          </p:nvSpPr>
          <p:spPr>
            <a:xfrm>
              <a:off x="4937575" y="6164816"/>
              <a:ext cx="1448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Market price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1F9FFC6E-3CD2-A848-B5B7-F59AC17AC59F}"/>
                </a:ext>
              </a:extLst>
            </p:cNvPr>
            <p:cNvSpPr txBox="1"/>
            <p:nvPr/>
          </p:nvSpPr>
          <p:spPr>
            <a:xfrm>
              <a:off x="489209" y="1676132"/>
              <a:ext cx="11224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Firm value</a:t>
              </a:r>
            </a:p>
          </p:txBody>
        </p:sp>
      </p:grpSp>
      <p:sp>
        <p:nvSpPr>
          <p:cNvPr id="14" name="Oval 13">
            <a:extLst>
              <a:ext uri="{FF2B5EF4-FFF2-40B4-BE49-F238E27FC236}">
                <a16:creationId xmlns:a16="http://schemas.microsoft.com/office/drawing/2014/main" id="{EC3A7DED-9E6F-3C4A-A3E7-EAF5783908DB}"/>
              </a:ext>
            </a:extLst>
          </p:cNvPr>
          <p:cNvSpPr/>
          <p:nvPr/>
        </p:nvSpPr>
        <p:spPr>
          <a:xfrm>
            <a:off x="9280393" y="1497708"/>
            <a:ext cx="1669547" cy="452209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72C5E4B-1C2B-F24B-9252-5A6ACA728185}"/>
              </a:ext>
            </a:extLst>
          </p:cNvPr>
          <p:cNvSpPr/>
          <p:nvPr/>
        </p:nvSpPr>
        <p:spPr>
          <a:xfrm>
            <a:off x="8738056" y="1690688"/>
            <a:ext cx="1468749" cy="1325563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2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CCE55-52E1-9540-89C4-750C8C1B0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2) What if IBs are good at identifying takeover targets?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4AEF2F-A42B-8C45-B47A-F3FA90B39B6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Very reasonable hypothesis.</a:t>
                </a:r>
              </a:p>
              <a:p>
                <a:pPr lvl="1"/>
                <a:r>
                  <a:rPr lang="en-US" dirty="0"/>
                  <a:t>IBs know a lot about the M&amp;A process. </a:t>
                </a:r>
              </a:p>
              <a:p>
                <a:r>
                  <a:rPr lang="en-US" dirty="0"/>
                  <a:t>The paper shows evidence for this! </a:t>
                </a:r>
              </a:p>
              <a:p>
                <a:pPr lvl="1"/>
                <a:r>
                  <a:rPr lang="en-US" dirty="0"/>
                  <a:t>Peers are </a:t>
                </a:r>
                <a:r>
                  <a:rPr lang="en-US" i="1" dirty="0"/>
                  <a:t>more likely to be acquired</a:t>
                </a:r>
                <a:r>
                  <a:rPr lang="en-US" dirty="0"/>
                  <a:t>: 8.30% vs. 3.69% (controls) in one year</a:t>
                </a:r>
              </a:p>
              <a:p>
                <a:endParaRPr lang="en-US" dirty="0"/>
              </a:p>
              <a:p>
                <a:r>
                  <a:rPr lang="en-US" dirty="0"/>
                  <a:t>How big a return spread can this explain?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8.30% −3.6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%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×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𝑡𝑎𝑘𝑒𝑜𝑣𝑒𝑟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𝑝𝑟𝑒𝑚𝑖𝑢𝑚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≈30%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≈1.4% </m:t>
                    </m:r>
                  </m:oMath>
                </a14:m>
                <a:endParaRPr lang="en-US" dirty="0"/>
              </a:p>
              <a:p>
                <a:r>
                  <a:rPr lang="en-US" dirty="0"/>
                  <a:t>However, peers outperform controls by around 5-6% in one year, so </a:t>
                </a:r>
                <a:r>
                  <a:rPr lang="en-US" u="sng" dirty="0"/>
                  <a:t>this channel explains around 1/4 to 1/3 of the outperformance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24AEF2F-A42B-8C45-B47A-F3FA90B39B6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C57905-E45B-5843-86D2-E305ECB31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8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76236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842D7-A4FC-2346-9C0F-EF2F55438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3) Takeover-induced demand effects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C23319-78F3-DB43-8618-7CE41BE1C1B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When the target firm is acquired, its original investors need to </a:t>
                </a:r>
                <a:r>
                  <a:rPr lang="en-US" i="1" dirty="0"/>
                  <a:t>reinvest their money somewhere</a:t>
                </a:r>
                <a:r>
                  <a:rPr lang="en-US" dirty="0"/>
                  <a:t>. </a:t>
                </a:r>
              </a:p>
              <a:p>
                <a:pPr lvl="1"/>
                <a:r>
                  <a:rPr lang="en-US" dirty="0"/>
                  <a:t>They may just reinvest into peers! </a:t>
                </a:r>
              </a:p>
              <a:p>
                <a:pPr lvl="1"/>
                <a:r>
                  <a:rPr lang="en-US" dirty="0"/>
                  <a:t>Recent work shows that prices are inelastic, so this would push up peer prices</a:t>
                </a:r>
              </a:p>
              <a:p>
                <a:endParaRPr lang="en-US" dirty="0"/>
              </a:p>
              <a:p>
                <a:r>
                  <a:rPr lang="en-US" dirty="0"/>
                  <a:t>Paper shows results consistent with this!</a:t>
                </a:r>
              </a:p>
              <a:p>
                <a:pPr lvl="1"/>
                <a:r>
                  <a:rPr lang="en-US" dirty="0"/>
                  <a:t>Peers experience 1.1% increase in institutional ownership relative to controls</a:t>
                </a:r>
              </a:p>
              <a:p>
                <a:pPr lvl="1"/>
                <a:r>
                  <a:rPr lang="en-US" dirty="0"/>
                  <a:t>Standard estimates of price elasticity to demand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≈1−2</m:t>
                    </m:r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So this can </a:t>
                </a:r>
                <a:r>
                  <a:rPr lang="en-US" u="sng" dirty="0"/>
                  <a:t>justify </a:t>
                </a:r>
                <a14:m>
                  <m:oMath xmlns:m="http://schemas.openxmlformats.org/officeDocument/2006/math">
                    <m:r>
                      <a:rPr lang="en-US" b="0" i="1" u="sng" smtClean="0">
                        <a:latin typeface="Cambria Math" panose="02040503050406030204" pitchFamily="18" charset="0"/>
                      </a:rPr>
                      <m:t>1.1 −2.2%</m:t>
                    </m:r>
                  </m:oMath>
                </a14:m>
                <a:r>
                  <a:rPr lang="en-US" u="sng" dirty="0"/>
                  <a:t> additional annual return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C23319-78F3-DB43-8618-7CE41BE1C1B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86" t="-2326" r="-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A281F0-EDB9-E94F-9713-179F90431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C8E0-8432-ED4E-8ED4-BA193737B201}" type="slidenum">
              <a:rPr lang="en-CN" smtClean="0"/>
              <a:pPr/>
              <a:t>9</a:t>
            </a:fld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117959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9774</TotalTime>
  <Words>772</Words>
  <Application>Microsoft Macintosh PowerPoint</Application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Office Theme</vt:lpstr>
      <vt:lpstr>Discussion of   Neglected Peers in Merger Valuations</vt:lpstr>
      <vt:lpstr>What does this paper do?</vt:lpstr>
      <vt:lpstr>My takeaway</vt:lpstr>
      <vt:lpstr> What is the mechanism?</vt:lpstr>
      <vt:lpstr>What do we need to arrive at the result? </vt:lpstr>
      <vt:lpstr>1) What if IBs just want a high valuation?</vt:lpstr>
      <vt:lpstr>Suppose IBs know which firms are undervalued…</vt:lpstr>
      <vt:lpstr>2) What if IBs are good at identifying takeover targets? </vt:lpstr>
      <vt:lpstr>3) Takeover-induced demand effects</vt:lpstr>
      <vt:lpstr>However, the evidence is more complex</vt:lpstr>
      <vt:lpstr>To sum up the calculations</vt:lpstr>
      <vt:lpstr>It is entirely okay if we can’t 100% pin down the mechanism… 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Jiacui Li</dc:creator>
  <cp:lastModifiedBy>J Li</cp:lastModifiedBy>
  <cp:revision>1641</cp:revision>
  <cp:lastPrinted>2020-10-21T22:58:17Z</cp:lastPrinted>
  <dcterms:created xsi:type="dcterms:W3CDTF">2020-07-31T20:41:02Z</dcterms:created>
  <dcterms:modified xsi:type="dcterms:W3CDTF">2022-05-23T02:03:43Z</dcterms:modified>
</cp:coreProperties>
</file>