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82" r:id="rId3"/>
    <p:sldId id="386" r:id="rId4"/>
    <p:sldId id="387" r:id="rId5"/>
    <p:sldId id="385" r:id="rId6"/>
    <p:sldId id="379" r:id="rId7"/>
    <p:sldId id="390" r:id="rId8"/>
    <p:sldId id="380" r:id="rId9"/>
    <p:sldId id="388" r:id="rId10"/>
    <p:sldId id="381" r:id="rId11"/>
    <p:sldId id="367" r:id="rId12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439F0-9A87-A14E-AC8F-65097B7EA35B}" type="datetimeFigureOut">
              <a:rPr lang="en-US" smtClean="0"/>
              <a:t>5/22/22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D43AA-A749-B24C-BF50-6A901D1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6EB0-362A-3D49-B4A1-B866354A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B61FF-3E7C-4749-8390-E04440C51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4D00B-A98C-E942-A2C8-BA165325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A9AA18B-81D4-5C47-A68D-338C18E3FC49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EB56-4B23-9944-A3E4-5BF4E295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0926-EE1A-664E-A8D7-87D22EA5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795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C086-1A2B-C04B-A0A9-C9169131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B2F88-EC10-944F-9DF4-0880DD8E0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EE16-858E-EC49-9F55-0C4C2D9B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F1C-1734-CC4B-8582-7BF6263C85CC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08EC-3F36-9843-8145-BF4E455A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6C28-ED31-0E4A-AA85-06DB7441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030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FB44A-0412-3148-AE34-A03C42677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FB1C9-BC09-4047-81CE-1EC6DE48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29AEC-034F-874A-84D0-0C8CE40F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F963-E87F-3F4B-94E3-D7E4C026FDEE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7778-2B95-D541-95AB-EE682B3D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D7485-A822-0C47-84A9-22FD7BBC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255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79C0-217E-D74D-8477-22DA9D2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9C0F9-477B-0B42-B8F0-3806782B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29406-F8D5-4541-8D14-82C17499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637297-6FE2-6642-AAFF-6F93A26D4169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57404-37B0-E64A-84EB-0B960832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AC29-A158-604C-BE5E-9921D824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311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7200-35DB-C747-AC15-0B121B6D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18A81-32FA-414A-8A3C-C9A92BA76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EC5CF-E912-E14E-A64E-E2784982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1F3E32C-68A8-E745-83B9-CCC0B14DA3EF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2987-78AA-EB46-8589-DDE4E99C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55B3-15DD-0A4D-80B4-A2310C3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3379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D327-D6FA-644B-8653-24891AC5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B4079-634C-BC47-921D-B01A0C615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7640B-4EE6-E84E-92E7-4FDEBB707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87556-F2C8-D149-AE5D-B93C3298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FE88-A458-B043-99A9-1FE9F6B855D3}" type="datetime1">
              <a:rPr lang="en-US" smtClean="0"/>
              <a:t>5/22/22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BA8E6-DF47-E64E-816F-D0848E54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F1386-CC3C-FE48-8593-8B10437E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210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DDAD-9255-594E-8AB1-3F47DD96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6CE6C-D2EE-FB45-8BA6-DF4460C7A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0C121-467E-3A4C-8BE5-0E45D633E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99609-B2ED-874B-8257-8BBDE31A9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6AF15-3F7C-6D46-9BF5-8BE778CE1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4A33A-2F2D-D64A-A7D8-382F6B40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F2EA-3636-C648-A927-B3F3A48ED59A}" type="datetime1">
              <a:rPr lang="en-US" smtClean="0"/>
              <a:t>5/22/22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4FB0C-1735-264B-8593-4109925B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7F8C7-4916-A24D-8BAA-5197766E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405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BB0E-B6AA-694A-BC0B-D14F4533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C40F1-98E7-A947-B1A3-0A1DC4A0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419E-FBC3-9C41-97F8-BF58D7E9501B}" type="datetime1">
              <a:rPr lang="en-US" smtClean="0"/>
              <a:t>5/22/22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B6C67-98FB-8F45-B3AA-760C3662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C4BC7-55BB-F145-B3B1-0FF2F0E6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867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B3FE7-05F9-5542-A3C5-5A6F02CC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8E1-B307-3C41-A2E2-C2D05B21ABE2}" type="datetime1">
              <a:rPr lang="en-US" smtClean="0"/>
              <a:t>5/22/22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37446-EDC2-094B-84B1-DFE049E6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0023F-327E-134E-98D7-6DD3C5A0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8873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D6DB-8012-0649-945D-53667E00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6A42-E7E8-E440-8E25-5B18CD9C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6B6B9-7ACF-794C-B7CD-6489A44C0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0ABC-470B-3142-B34F-0D255623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94E5-8928-5747-9143-CE0834706CCB}" type="datetime1">
              <a:rPr lang="en-US" smtClean="0"/>
              <a:t>5/22/22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7E2FA-310C-0047-B3EB-7A5CABE7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02A4F-1FBB-C840-BEDA-9DF034F6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590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17E1-FD09-5745-9D29-3FD3BAC7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0B940-F564-8B48-8563-1C7B89992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151EA-A563-0442-AF06-937A350B9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F7EC5-94A9-6B47-BA4B-BCCB9F81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6F22-101F-AC4D-8E85-C55550080B19}" type="datetime1">
              <a:rPr lang="en-US" smtClean="0"/>
              <a:t>5/22/22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D20D-0696-5B46-9F2D-96D4890E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DD149-BB38-7642-8169-41E380B2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6240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16E33-DD97-C941-86C4-11B962D0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56233-380D-664B-BDE4-753E01EE9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1FFFC-CED1-794E-B058-CCEF0077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7816-6AFB-1842-8032-994C4180E5C5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6E703-F9A1-1A4E-8E9E-B723CF616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56C47-2A1C-C043-8E0A-CF06F0DFE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049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/>
          </a:bodyPr>
          <a:lstStyle/>
          <a:p>
            <a:r>
              <a:rPr lang="en-US" sz="3400" dirty="0"/>
              <a:t>Discussion of </a:t>
            </a:r>
            <a:br>
              <a:rPr lang="en-US" sz="3400" dirty="0"/>
            </a:br>
            <a:br>
              <a:rPr lang="en-US" sz="3400" dirty="0"/>
            </a:br>
            <a:r>
              <a:rPr lang="en-US" dirty="0"/>
              <a:t>Informed Trading Intensity </a:t>
            </a:r>
            <a:endParaRPr lang="en-US" sz="3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0190" cy="2090103"/>
          </a:xfrm>
        </p:spPr>
        <p:txBody>
          <a:bodyPr>
            <a:normAutofit/>
          </a:bodyPr>
          <a:lstStyle/>
          <a:p>
            <a:r>
              <a:rPr lang="en-US" sz="2500" dirty="0"/>
              <a:t>By </a:t>
            </a:r>
            <a:r>
              <a:rPr lang="en-US" dirty="0" err="1"/>
              <a:t>Bogousslavsky</a:t>
            </a:r>
            <a:r>
              <a:rPr lang="en-US" dirty="0"/>
              <a:t>, </a:t>
            </a:r>
            <a:r>
              <a:rPr lang="en-US" dirty="0" err="1"/>
              <a:t>Fos</a:t>
            </a:r>
            <a:r>
              <a:rPr lang="en-US" dirty="0"/>
              <a:t>, and </a:t>
            </a:r>
            <a:r>
              <a:rPr lang="en-US" dirty="0" err="1"/>
              <a:t>Muravyev</a:t>
            </a:r>
            <a:endParaRPr lang="en-US" sz="2000" dirty="0"/>
          </a:p>
          <a:p>
            <a:r>
              <a:rPr lang="en-CN" sz="2000"/>
              <a:t>@</a:t>
            </a:r>
            <a:r>
              <a:rPr lang="en-US" sz="2000" dirty="0"/>
              <a:t>Cavalcade</a:t>
            </a:r>
            <a:r>
              <a:rPr lang="en-CN" sz="2000"/>
              <a:t> 202</a:t>
            </a:r>
            <a:r>
              <a:rPr lang="en-US" sz="2000" dirty="0"/>
              <a:t>2</a:t>
            </a:r>
            <a:endParaRPr lang="en-CN" sz="2000" dirty="0"/>
          </a:p>
          <a:p>
            <a:endParaRPr lang="en-CN" sz="2000" dirty="0"/>
          </a:p>
          <a:p>
            <a:r>
              <a:rPr lang="en-CN" sz="2000" dirty="0"/>
              <a:t>Discussant: “J” </a:t>
            </a:r>
            <a:r>
              <a:rPr lang="en-CN" sz="2000"/>
              <a:t>Jiacui Li</a:t>
            </a:r>
            <a:endParaRPr lang="en-US" sz="2000" dirty="0"/>
          </a:p>
          <a:p>
            <a:r>
              <a:rPr lang="en-US" sz="2000" dirty="0"/>
              <a:t>David Eccles, U of Utah</a:t>
            </a:r>
            <a:endParaRPr lang="en-CN" sz="2000" dirty="0"/>
          </a:p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86341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DD2B7-FB78-7C48-9F64-AF3396129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Interpreting the R2 measures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B59D46-FA32-A24F-A332-7759D29576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Paper shows that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/>
                  <a:t> explains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≈10%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What is the sample selection?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There are two steps in predicting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𝐼𝑇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1) Is this day part of a 13D period?</a:t>
                </a:r>
              </a:p>
              <a:p>
                <a:pPr lvl="1"/>
                <a:r>
                  <a:rPr lang="en-US" dirty="0"/>
                  <a:t>2) If so, did IT happen? </a:t>
                </a:r>
              </a:p>
              <a:p>
                <a:r>
                  <a:rPr lang="en-US" dirty="0"/>
                  <a:t>The R2 in the paper applies to the </a:t>
                </a:r>
                <a:r>
                  <a:rPr lang="en-US" i="1" dirty="0"/>
                  <a:t>second step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B59D46-FA32-A24F-A332-7759D29576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DB7A0-3356-EB4D-AE8D-874F3B15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10</a:t>
            </a:fld>
            <a:endParaRPr lang="en-CN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9A1A995-F337-4D46-BA73-97FC4AF09A77}"/>
              </a:ext>
            </a:extLst>
          </p:cNvPr>
          <p:cNvGrpSpPr/>
          <p:nvPr/>
        </p:nvGrpSpPr>
        <p:grpSpPr>
          <a:xfrm>
            <a:off x="0" y="3163424"/>
            <a:ext cx="12192000" cy="1028702"/>
            <a:chOff x="0" y="2820524"/>
            <a:chExt cx="12192000" cy="102870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2652092-6448-0B4F-B7E2-65A58FB2F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820524"/>
              <a:ext cx="12192000" cy="188251"/>
            </a:xfrm>
            <a:prstGeom prst="rect">
              <a:avLst/>
            </a:prstGeom>
          </p:spPr>
        </p:pic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850D64E4-E0D0-814A-9692-E2D402A1C3A4}"/>
                </a:ext>
              </a:extLst>
            </p:cNvPr>
            <p:cNvSpPr/>
            <p:nvPr/>
          </p:nvSpPr>
          <p:spPr>
            <a:xfrm rot="5400000">
              <a:off x="5980747" y="-351473"/>
              <a:ext cx="268605" cy="72009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8BBEA6A0-BDA6-6541-AAF9-8AD0C4F8F709}"/>
                </a:ext>
              </a:extLst>
            </p:cNvPr>
            <p:cNvSpPr/>
            <p:nvPr/>
          </p:nvSpPr>
          <p:spPr>
            <a:xfrm rot="5400000">
              <a:off x="1002981" y="2082252"/>
              <a:ext cx="356238" cy="23622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1431A386-641B-2743-AF09-F7C87186F012}"/>
                </a:ext>
              </a:extLst>
            </p:cNvPr>
            <p:cNvSpPr/>
            <p:nvPr/>
          </p:nvSpPr>
          <p:spPr>
            <a:xfrm rot="5400000">
              <a:off x="10813731" y="2069781"/>
              <a:ext cx="356238" cy="23622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0333A0-CA73-7044-B9E3-1DD604053AA8}"/>
                </a:ext>
              </a:extLst>
            </p:cNvPr>
            <p:cNvSpPr txBox="1"/>
            <p:nvPr/>
          </p:nvSpPr>
          <p:spPr>
            <a:xfrm>
              <a:off x="537210" y="3441471"/>
              <a:ext cx="165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Non-13D days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9C9590D-E572-6A4C-9510-51F01862F190}"/>
                </a:ext>
              </a:extLst>
            </p:cNvPr>
            <p:cNvSpPr txBox="1"/>
            <p:nvPr/>
          </p:nvSpPr>
          <p:spPr>
            <a:xfrm>
              <a:off x="10256520" y="3479894"/>
              <a:ext cx="165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Non-13D days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930F32-7398-0148-AD3F-B072D2D6426F}"/>
                </a:ext>
              </a:extLst>
            </p:cNvPr>
            <p:cNvSpPr txBox="1"/>
            <p:nvPr/>
          </p:nvSpPr>
          <p:spPr>
            <a:xfrm>
              <a:off x="4551997" y="3429000"/>
              <a:ext cx="33470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13D days, </a:t>
              </a:r>
              <a:r>
                <a:rPr lang="en-US" dirty="0">
                  <a:solidFill>
                    <a:srgbClr val="FF0000"/>
                  </a:solidFill>
                </a:rPr>
                <a:t>red</a:t>
              </a:r>
              <a:r>
                <a:rPr lang="en-US" dirty="0"/>
                <a:t> = IT happened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7819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54D08-B7A3-8D4E-A204-8A1F5013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F16EDF-5902-8845-83EE-655528B40A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u="sng" dirty="0"/>
                  <a:t>Conceptual:</a:t>
                </a:r>
                <a:r>
                  <a:rPr lang="en-US" dirty="0"/>
                  <a:t> I suspect this paper creates a measure of “cash flow-IT”</a:t>
                </a:r>
              </a:p>
              <a:p>
                <a:pPr lvl="1"/>
                <a:r>
                  <a:rPr lang="en-US" dirty="0"/>
                  <a:t>This is a subset of expansive definition of IT (informed trading)</a:t>
                </a:r>
              </a:p>
              <a:p>
                <a:endParaRPr lang="en-US" dirty="0"/>
              </a:p>
              <a:p>
                <a:r>
                  <a:rPr lang="en-US" u="sng" dirty="0"/>
                  <a:t>Empirical:</a:t>
                </a:r>
              </a:p>
              <a:p>
                <a:pPr lvl="1"/>
                <a:r>
                  <a:rPr lang="en-US" dirty="0"/>
                  <a:t>There will be challenges when applying the algorithm out of sample</a:t>
                </a:r>
              </a:p>
              <a:p>
                <a:pPr lvl="1"/>
                <a:r>
                  <a:rPr lang="en-US" u="sng" dirty="0"/>
                  <a:t>The fair comparison is not 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100% </m:t>
                    </m:r>
                    <m:sSup>
                      <m:sSupPr>
                        <m:ctrlPr>
                          <a:rPr lang="en-US" b="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u="sng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but existing measures which don’t work at all… at least not in detecting cash flow-IT</a:t>
                </a:r>
              </a:p>
              <a:p>
                <a:endParaRPr lang="en-US" dirty="0"/>
              </a:p>
              <a:p>
                <a:r>
                  <a:rPr lang="en-US" dirty="0"/>
                  <a:t>I enjoyed reading the paper and look forward to the next version!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F16EDF-5902-8845-83EE-655528B40A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 r="-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BBA23-3D05-7442-AE95-8CC2BB914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0083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5366-EA8C-8D47-8508-E578F880B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paper do?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2CD7E9-1670-654E-8332-17BF9EB271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Builds a machine learning algorithm to detect informed trading (IT)</a:t>
                </a:r>
              </a:p>
              <a:p>
                <a:pPr lvl="1"/>
                <a:r>
                  <a:rPr lang="en-US" dirty="0"/>
                  <a:t>Trained on “ground truth” events: 13D/insider trading/short selling</a:t>
                </a:r>
              </a:p>
              <a:p>
                <a:endParaRPr lang="en-US" dirty="0"/>
              </a:p>
              <a:p>
                <a:r>
                  <a:rPr lang="en-US" dirty="0"/>
                  <a:t>Paper shows that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𝐼𝑇</m:t>
                        </m:r>
                      </m:e>
                    </m:acc>
                  </m:oMath>
                </a14:m>
                <a:r>
                  <a:rPr lang="en-US" dirty="0"/>
                  <a:t> outperforms existing measures</a:t>
                </a:r>
              </a:p>
              <a:p>
                <a:pPr lvl="1"/>
                <a:r>
                  <a:rPr lang="en-US" dirty="0"/>
                  <a:t>And then applies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𝐼𝑇</m:t>
                        </m:r>
                      </m:e>
                    </m:acc>
                  </m:oMath>
                </a14:m>
                <a:r>
                  <a:rPr lang="en-US" dirty="0"/>
                  <a:t> to event studies and understanding asset prices</a:t>
                </a:r>
              </a:p>
              <a:p>
                <a:endParaRPr lang="en-US" dirty="0"/>
              </a:p>
              <a:p>
                <a:endParaRPr lang="en-US" u="sng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2CD7E9-1670-654E-8332-17BF9EB271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F54F5-CF94-804E-8455-AE880C50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16704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F3A33-7A5E-E64A-AA9F-BD2A64B90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algorithm trained?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337AE8-2E5D-6C46-82D7-6147CEE90A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88770"/>
                <a:ext cx="10515600" cy="4767580"/>
              </a:xfrm>
            </p:spPr>
            <p:txBody>
              <a:bodyPr/>
              <a:lstStyle/>
              <a:p>
                <a:r>
                  <a:rPr lang="en-US" dirty="0"/>
                  <a:t>Consider Elon Musk’s 13D filing on Twitter.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Train an algorithm: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includes many price/microstructure variables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337AE8-2E5D-6C46-82D7-6147CEE90A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88770"/>
                <a:ext cx="10515600" cy="4767580"/>
              </a:xfrm>
              <a:blipFill>
                <a:blip r:embed="rId2"/>
                <a:stretch>
                  <a:fillRect l="-1086" t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43F69-F298-7841-BC8D-DFBB101F7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3</a:t>
            </a:fld>
            <a:endParaRPr lang="en-CN"/>
          </a:p>
        </p:txBody>
      </p:sp>
      <p:pic>
        <p:nvPicPr>
          <p:cNvPr id="1026" name="Picture 2" descr="Elon Musk's 'Passive' Stake in Twitter Belies His Big Influence">
            <a:extLst>
              <a:ext uri="{FF2B5EF4-FFF2-40B4-BE49-F238E27FC236}">
                <a16:creationId xmlns:a16="http://schemas.microsoft.com/office/drawing/2014/main" id="{B134AA1C-0202-D24C-AB38-DBE7EB5E8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120" y="136525"/>
            <a:ext cx="2697379" cy="177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witter - Wikipedia, la enciclopedia libre">
            <a:extLst>
              <a:ext uri="{FF2B5EF4-FFF2-40B4-BE49-F238E27FC236}">
                <a16:creationId xmlns:a16="http://schemas.microsoft.com/office/drawing/2014/main" id="{D23D746E-799F-4248-909D-D1F0FA872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922" y="4366260"/>
            <a:ext cx="1915078" cy="157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A5B5C696-81C2-5D44-BE28-30C7AE440853}"/>
              </a:ext>
            </a:extLst>
          </p:cNvPr>
          <p:cNvGrpSpPr/>
          <p:nvPr/>
        </p:nvGrpSpPr>
        <p:grpSpPr>
          <a:xfrm>
            <a:off x="1014730" y="2029350"/>
            <a:ext cx="6870700" cy="3060700"/>
            <a:chOff x="1014730" y="2029350"/>
            <a:chExt cx="6870700" cy="30607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D5442F4-7BAC-7540-9CC5-CF3A1BD9A1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4730" y="2029350"/>
              <a:ext cx="6870700" cy="3060700"/>
            </a:xfrm>
            <a:prstGeom prst="rect">
              <a:avLst/>
            </a:prstGeom>
          </p:spPr>
        </p:pic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450574B-F347-3C4F-8280-A7B55133A503}"/>
                </a:ext>
              </a:extLst>
            </p:cNvPr>
            <p:cNvCxnSpPr/>
            <p:nvPr/>
          </p:nvCxnSpPr>
          <p:spPr>
            <a:xfrm>
              <a:off x="6697980" y="4088815"/>
              <a:ext cx="0" cy="60579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47DAC14-6F05-4C43-8649-F9D3E2C38808}"/>
                </a:ext>
              </a:extLst>
            </p:cNvPr>
            <p:cNvSpPr txBox="1"/>
            <p:nvPr/>
          </p:nvSpPr>
          <p:spPr>
            <a:xfrm>
              <a:off x="6416039" y="3396555"/>
              <a:ext cx="7162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13D filing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040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A8F-F872-334C-AD13-AE3E15B67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0E004-E5B5-4B4D-92D1-991F8BC7C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idea!</a:t>
            </a:r>
          </a:p>
          <a:p>
            <a:pPr lvl="1"/>
            <a:r>
              <a:rPr lang="en-US" dirty="0"/>
              <a:t>Also solid empirical execution. Results are sensible and interpretable</a:t>
            </a:r>
          </a:p>
          <a:p>
            <a:endParaRPr lang="en-US" dirty="0"/>
          </a:p>
          <a:p>
            <a:r>
              <a:rPr lang="en-US" dirty="0"/>
              <a:t>My comments will focus on:</a:t>
            </a:r>
          </a:p>
          <a:p>
            <a:pPr lvl="1"/>
            <a:r>
              <a:rPr lang="en-US" dirty="0"/>
              <a:t>Conceptual interpretation</a:t>
            </a:r>
          </a:p>
          <a:p>
            <a:pPr lvl="1"/>
            <a:r>
              <a:rPr lang="en-US" dirty="0"/>
              <a:t>How well do we expect the algorithm to work out of sample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D5654-C916-C147-8B89-1423C594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08816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/>
          </a:bodyPr>
          <a:lstStyle/>
          <a:p>
            <a:br>
              <a:rPr lang="en-US" sz="3400" dirty="0"/>
            </a:br>
            <a:br>
              <a:rPr lang="en-US" sz="3400" dirty="0"/>
            </a:br>
            <a:r>
              <a:rPr lang="en-US" dirty="0"/>
              <a:t>Comments</a:t>
            </a:r>
            <a:endParaRPr lang="en-US" sz="3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/>
          </a:bodyPr>
          <a:lstStyle/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8164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3595-676D-E241-818D-B7358AFF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What is informed trading?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A74C-4583-354A-8060-46A68D20D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7772400" cy="4486274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Narrow definition</a:t>
            </a:r>
            <a:r>
              <a:rPr lang="en-US" dirty="0"/>
              <a:t>: informed about </a:t>
            </a:r>
            <a:r>
              <a:rPr lang="en-US" i="1" dirty="0"/>
              <a:t>cash flows</a:t>
            </a:r>
          </a:p>
          <a:p>
            <a:endParaRPr lang="en-US" u="sng" dirty="0">
              <a:solidFill>
                <a:srgbClr val="002060"/>
              </a:solidFill>
            </a:endParaRPr>
          </a:p>
          <a:p>
            <a:r>
              <a:rPr lang="en-US" u="sng" dirty="0">
                <a:solidFill>
                  <a:srgbClr val="002060"/>
                </a:solidFill>
              </a:rPr>
              <a:t>Expansive definition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/>
              <a:t>informed about </a:t>
            </a:r>
            <a:r>
              <a:rPr lang="en-US" i="1" dirty="0"/>
              <a:t>future prices</a:t>
            </a:r>
          </a:p>
          <a:p>
            <a:endParaRPr lang="en-US" dirty="0"/>
          </a:p>
          <a:p>
            <a:r>
              <a:rPr lang="en-US" dirty="0"/>
              <a:t>We use to think they are the </a:t>
            </a:r>
            <a:r>
              <a:rPr lang="en-US" u="sng" dirty="0"/>
              <a:t>same</a:t>
            </a:r>
            <a:r>
              <a:rPr lang="en-US" dirty="0"/>
              <a:t> definition… </a:t>
            </a:r>
          </a:p>
          <a:p>
            <a:pPr lvl="1"/>
            <a:r>
              <a:rPr lang="en-US" dirty="0"/>
              <a:t>… because we assume that trades unrelated to cash flows have no price impact</a:t>
            </a:r>
          </a:p>
          <a:p>
            <a:pPr lvl="1"/>
            <a:r>
              <a:rPr lang="en-US" dirty="0"/>
              <a:t>Recent evidence does not support this view</a:t>
            </a:r>
          </a:p>
          <a:p>
            <a:pPr lvl="2"/>
            <a:r>
              <a:rPr lang="en-US" dirty="0"/>
              <a:t>See </a:t>
            </a:r>
            <a:r>
              <a:rPr lang="en-US" dirty="0" err="1"/>
              <a:t>Koijen-Gabaix</a:t>
            </a:r>
            <a:r>
              <a:rPr lang="en-US" dirty="0"/>
              <a:t> (2022) for a review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20CB6-B52C-AD42-9D0F-C9C34747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6</a:t>
            </a:fld>
            <a:endParaRPr lang="en-C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C232B1C-98D1-B442-9052-C69E03926318}"/>
              </a:ext>
            </a:extLst>
          </p:cNvPr>
          <p:cNvSpPr/>
          <p:nvPr/>
        </p:nvSpPr>
        <p:spPr>
          <a:xfrm>
            <a:off x="8671560" y="754380"/>
            <a:ext cx="3310890" cy="497205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145DE3-61E9-7E41-95D7-CBC135F8FFA7}"/>
              </a:ext>
            </a:extLst>
          </p:cNvPr>
          <p:cNvSpPr/>
          <p:nvPr/>
        </p:nvSpPr>
        <p:spPr>
          <a:xfrm>
            <a:off x="9191625" y="3423325"/>
            <a:ext cx="2270760" cy="20570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Informed about cash flows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88519-60DE-4E4D-930D-B5AB0E76E5CF}"/>
              </a:ext>
            </a:extLst>
          </p:cNvPr>
          <p:cNvSpPr txBox="1"/>
          <p:nvPr/>
        </p:nvSpPr>
        <p:spPr>
          <a:xfrm>
            <a:off x="8819028" y="2148523"/>
            <a:ext cx="30159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Informed about future prices, 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possibly via knowledge 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of own demand</a:t>
            </a:r>
          </a:p>
        </p:txBody>
      </p:sp>
    </p:spTree>
    <p:extLst>
      <p:ext uri="{BB962C8B-B14F-4D97-AF65-F5344CB8AC3E}">
        <p14:creationId xmlns:p14="http://schemas.microsoft.com/office/powerpoint/2010/main" val="147597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6C12-4388-FE4F-934A-E5F18907E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this and previous papers measuring?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85ECC-DA6E-F848-A451-8FB22C40C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1329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Order flow imbalances DO create somewhat persistent price impact</a:t>
            </a:r>
          </a:p>
          <a:p>
            <a:pPr lvl="1"/>
            <a:r>
              <a:rPr lang="en-US" dirty="0"/>
              <a:t>However, most imbalances are not cash flow-relevant </a:t>
            </a:r>
            <a:r>
              <a:rPr lang="en-US" sz="2000" dirty="0"/>
              <a:t>(e.g. Li and Lin (2022))</a:t>
            </a:r>
            <a:endParaRPr lang="en-US" dirty="0"/>
          </a:p>
          <a:p>
            <a:r>
              <a:rPr lang="en-US" dirty="0"/>
              <a:t>Recent papers show that “standard measures of IT don’t work”</a:t>
            </a:r>
          </a:p>
          <a:p>
            <a:pPr lvl="1"/>
            <a:r>
              <a:rPr lang="en-US" sz="1600" dirty="0"/>
              <a:t>E.g. Collin-Dufresne and </a:t>
            </a:r>
            <a:r>
              <a:rPr lang="en-US" sz="1600" dirty="0" err="1"/>
              <a:t>Fos</a:t>
            </a:r>
            <a:r>
              <a:rPr lang="en-US" sz="1600" dirty="0"/>
              <a:t> (2015), Ahern (2020), this paper</a:t>
            </a:r>
          </a:p>
          <a:p>
            <a:pPr lvl="1"/>
            <a:r>
              <a:rPr lang="en-US" i="1" dirty="0"/>
              <a:t>Perhaps they are measuring different types of IT? </a:t>
            </a:r>
          </a:p>
          <a:p>
            <a:r>
              <a:rPr lang="en-US" dirty="0"/>
              <a:t>One interpretation: this paper is creating a measure exclusively for the more restrictive definition of “</a:t>
            </a:r>
            <a:r>
              <a:rPr lang="en-US" u="sng" dirty="0">
                <a:solidFill>
                  <a:srgbClr val="FF0000"/>
                </a:solidFill>
              </a:rPr>
              <a:t>cash flow IT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E1FC9-17D5-9C47-958E-218866884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7</a:t>
            </a:fld>
            <a:endParaRPr lang="en-C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A71BA3-77C2-0940-8685-4E9D11FC285C}"/>
              </a:ext>
            </a:extLst>
          </p:cNvPr>
          <p:cNvSpPr/>
          <p:nvPr/>
        </p:nvSpPr>
        <p:spPr>
          <a:xfrm>
            <a:off x="8671560" y="1417320"/>
            <a:ext cx="3310890" cy="497205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710C1C7-2A4E-F443-AC73-92DEB3B09C7B}"/>
              </a:ext>
            </a:extLst>
          </p:cNvPr>
          <p:cNvSpPr/>
          <p:nvPr/>
        </p:nvSpPr>
        <p:spPr>
          <a:xfrm>
            <a:off x="9191625" y="4086265"/>
            <a:ext cx="2270760" cy="20570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Informed about cash flows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B2A484-F126-B34D-BE35-119B60AC4882}"/>
              </a:ext>
            </a:extLst>
          </p:cNvPr>
          <p:cNvSpPr txBox="1"/>
          <p:nvPr/>
        </p:nvSpPr>
        <p:spPr>
          <a:xfrm>
            <a:off x="8819028" y="2811463"/>
            <a:ext cx="30159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Informed about future prices, 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possibly via knowledge 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of own demand</a:t>
            </a:r>
          </a:p>
        </p:txBody>
      </p:sp>
    </p:spTree>
    <p:extLst>
      <p:ext uri="{BB962C8B-B14F-4D97-AF65-F5344CB8AC3E}">
        <p14:creationId xmlns:p14="http://schemas.microsoft.com/office/powerpoint/2010/main" val="427563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B516C-D936-5E43-83F2-E4F145BBB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How well would the algorithm capture other types of IT?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5A3E7-D502-9646-9A45-6DC77BD3F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with the narrower definition, there are certainly more types of IT beyond the 3 types considered </a:t>
            </a:r>
            <a:r>
              <a:rPr lang="en-US" sz="2200" dirty="0"/>
              <a:t>(13D/insider trading/short selling)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well should we expect the algorithm to work for those types?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A26AA-B931-D941-ADCA-6B532DB4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8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1307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18CE-25B4-8747-930D-D21FD432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cross-detectability…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58850-DE67-9740-9F53-54E7D97CE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that said, the main detectability is still within the same type</a:t>
            </a:r>
          </a:p>
          <a:p>
            <a:pPr lvl="1"/>
            <a:r>
              <a:rPr lang="en-US" dirty="0"/>
              <a:t>This might reflect </a:t>
            </a:r>
            <a:r>
              <a:rPr lang="en-US" i="1" dirty="0"/>
              <a:t>fundamental differences</a:t>
            </a:r>
            <a:r>
              <a:rPr lang="en-US" dirty="0"/>
              <a:t> between the IT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A2163-7700-014B-8A1C-C14AB9F9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9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DCF279-0CB0-3747-B9AF-55356558B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0" y="2932112"/>
            <a:ext cx="83947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7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8400</TotalTime>
  <Words>585</Words>
  <Application>Microsoft Macintosh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Discussion of   Informed Trading Intensity </vt:lpstr>
      <vt:lpstr>What does this paper do? </vt:lpstr>
      <vt:lpstr>How is the algorithm trained? </vt:lpstr>
      <vt:lpstr>Overall</vt:lpstr>
      <vt:lpstr>  Comments</vt:lpstr>
      <vt:lpstr>1. What is informed trading? </vt:lpstr>
      <vt:lpstr>What are this and previous papers measuring? </vt:lpstr>
      <vt:lpstr>2. How well would the algorithm capture other types of IT? </vt:lpstr>
      <vt:lpstr>There is cross-detectability… </vt:lpstr>
      <vt:lpstr>3. Interpreting the R2 measures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Jiacui Li</dc:creator>
  <cp:lastModifiedBy>J Li</cp:lastModifiedBy>
  <cp:revision>1342</cp:revision>
  <cp:lastPrinted>2020-10-21T22:58:17Z</cp:lastPrinted>
  <dcterms:created xsi:type="dcterms:W3CDTF">2020-07-31T20:41:02Z</dcterms:created>
  <dcterms:modified xsi:type="dcterms:W3CDTF">2022-05-23T01:53:44Z</dcterms:modified>
</cp:coreProperties>
</file>