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414" r:id="rId3"/>
    <p:sldId id="406" r:id="rId4"/>
    <p:sldId id="416" r:id="rId5"/>
    <p:sldId id="261" r:id="rId6"/>
    <p:sldId id="418" r:id="rId7"/>
    <p:sldId id="417" r:id="rId8"/>
    <p:sldId id="405" r:id="rId9"/>
    <p:sldId id="419" r:id="rId10"/>
    <p:sldId id="420" r:id="rId11"/>
    <p:sldId id="421" r:id="rId12"/>
    <p:sldId id="422" r:id="rId13"/>
    <p:sldId id="399" r:id="rId14"/>
    <p:sldId id="407" r:id="rId15"/>
  </p:sldIdLst>
  <p:sldSz cx="12192000" cy="6858000"/>
  <p:notesSz cx="6858000" cy="9144000"/>
  <p:defaultTextStyle>
    <a:defPPr>
      <a:defRPr lang="en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94"/>
  </p:normalViewPr>
  <p:slideViewPr>
    <p:cSldViewPr snapToGrid="0" snapToObjects="1">
      <p:cViewPr varScale="1">
        <p:scale>
          <a:sx n="111" d="100"/>
          <a:sy n="111" d="100"/>
        </p:scale>
        <p:origin x="63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8439F0-9A87-A14E-AC8F-65097B7EA35B}" type="datetimeFigureOut">
              <a:rPr lang="en-US" smtClean="0"/>
              <a:t>9/27/23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2D43AA-A749-B24C-BF50-6A901D1E5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356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36EB0-362A-3D49-B4A1-B866354AB3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DB61FF-3E7C-4749-8390-E04440C51A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64D00B-A98C-E942-A2C8-BA1653258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AA9AA18B-81D4-5C47-A68D-338C18E3FC49}" type="datetime1">
              <a:rPr lang="en-US" smtClean="0"/>
              <a:t>9/27/23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26EB56-4B23-9944-A3E4-5BF4E2954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B50926-EE1A-664E-A8D7-87D22EA52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B73C8E0-8432-ED4E-8ED4-BA193737B201}" type="slidenum">
              <a:rPr lang="en-CN" smtClean="0"/>
              <a:pPr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3779508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3C086-1A2B-C04B-A0A9-C9169131C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BB2F88-EC10-944F-9DF4-0880DD8E08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23EE16-858E-EC49-9F55-0C4C2D9B9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C9F1C-1734-CC4B-8582-7BF6263C85CC}" type="datetime1">
              <a:rPr lang="en-US" smtClean="0"/>
              <a:t>9/27/23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9D08EC-3F36-9843-8145-BF4E455AE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686C28-ED31-0E4A-AA85-06DB7441F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103089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CFB44A-0412-3148-AE34-A03C42677F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9FB1C9-BC09-4047-81CE-1EC6DE4894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929AEC-034F-874A-84D0-0C8CE40F4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FF963-E87F-3F4B-94E3-D7E4C026FDEE}" type="datetime1">
              <a:rPr lang="en-US" smtClean="0"/>
              <a:t>9/27/23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6E7778-2B95-D541-95AB-EE682B3DF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2D7485-A822-0C47-84A9-22FD7BBC9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3925503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279C0-217E-D74D-8477-22DA9D281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19C0F9-477B-0B42-B8F0-3806782B66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529406-F8D5-4541-8D14-82C17499C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637297-6FE2-6642-AAFF-6F93A26D4169}" type="datetime1">
              <a:rPr lang="en-US" smtClean="0"/>
              <a:t>9/27/23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F57404-37B0-E64A-84EB-0B9608323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45AC29-A158-604C-BE5E-9921D8242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B73C8E0-8432-ED4E-8ED4-BA193737B201}" type="slidenum">
              <a:rPr lang="en-CN" smtClean="0"/>
              <a:pPr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533119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17200-35DB-C747-AC15-0B121B6DF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718A81-32FA-414A-8A3C-C9A92BA762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0EC5CF-E912-E14E-A64E-E27849826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11F3E32C-68A8-E745-83B9-CCC0B14DA3EF}" type="datetime1">
              <a:rPr lang="en-US" smtClean="0"/>
              <a:t>9/27/23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A82987-78AA-EB46-8589-DDE4E99C9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3B55B3-15DD-0A4D-80B4-A2310C3E5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B73C8E0-8432-ED4E-8ED4-BA193737B201}" type="slidenum">
              <a:rPr lang="en-CN" smtClean="0"/>
              <a:pPr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433799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5D327-D6FA-644B-8653-24891AC5E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7B4079-634C-BC47-921D-B01A0C6155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A7640B-4EE6-E84E-92E7-4FDEBB7076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187556-F2C8-D149-AE5D-B93C32982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9FE88-A458-B043-99A9-1FE9F6B855D3}" type="datetime1">
              <a:rPr lang="en-US" smtClean="0"/>
              <a:t>9/27/23</a:t>
            </a:fld>
            <a:endParaRPr lang="en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EBA8E6-DF47-E64E-816F-D0848E544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6F1386-CC3C-FE48-8593-8B10437E5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4221024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8DDAD-9255-594E-8AB1-3F47DD964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96CE6C-D2EE-FB45-8BA6-DF4460C7A2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90C121-467E-3A4C-8BE5-0E45D633E6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699609-B2ED-874B-8257-8BBDE31A90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956AF15-3F7C-6D46-9BF5-8BE778CE1A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54A33A-2F2D-D64A-A7D8-382F6B40A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1F2EA-3636-C648-A927-B3F3A48ED59A}" type="datetime1">
              <a:rPr lang="en-US" smtClean="0"/>
              <a:t>9/27/23</a:t>
            </a:fld>
            <a:endParaRPr lang="en-C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764FB0C-1735-264B-8593-4109925BA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617F8C7-4916-A24D-8BAA-5197766E5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2640588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4BB0E-B6AA-694A-BC0B-D14F45338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0C40F1-98E7-A947-B1A3-0A1DC4A02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419E-FBC3-9C41-97F8-BF58D7E9501B}" type="datetime1">
              <a:rPr lang="en-US" smtClean="0"/>
              <a:t>9/27/23</a:t>
            </a:fld>
            <a:endParaRPr lang="en-C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6B6C67-98FB-8F45-B3AA-760C3662C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5C4BC7-55BB-F145-B3B1-0FF2F0E67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338678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7B3FE7-05F9-5542-A3C5-5A6F02CC3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818E1-B307-3C41-A2E2-C2D05B21ABE2}" type="datetime1">
              <a:rPr lang="en-US" smtClean="0"/>
              <a:t>9/27/23</a:t>
            </a:fld>
            <a:endParaRPr lang="en-C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237446-EDC2-094B-84B1-DFE049E67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70023F-327E-134E-98D7-6DD3C5A0B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3488737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2D6DB-8012-0649-945D-53667E007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4E6A42-E7E8-E440-8E25-5B18CD9CF6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26B6B9-7ACF-794C-B7CD-6489A44C00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8A0ABC-470B-3142-B34F-0D255623E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B94E5-8928-5747-9143-CE0834706CCB}" type="datetime1">
              <a:rPr lang="en-US" smtClean="0"/>
              <a:t>9/27/23</a:t>
            </a:fld>
            <a:endParaRPr lang="en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87E2FA-310C-0047-B3EB-7A5CABE75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702A4F-1FBB-C840-BEDA-9DF034F69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2959008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017E1-FD09-5745-9D29-3FD3BAC73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400B940-F564-8B48-8563-1C7B899928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4151EA-A563-0442-AF06-937A350B96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CF7EC5-94A9-6B47-BA4B-BCCB9F818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16F22-101F-AC4D-8E85-C55550080B19}" type="datetime1">
              <a:rPr lang="en-US" smtClean="0"/>
              <a:t>9/27/23</a:t>
            </a:fld>
            <a:endParaRPr lang="en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26D20D-0696-5B46-9F2D-96D4890ED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FDD149-BB38-7642-8169-41E380B25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562402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616E33-DD97-C941-86C4-11B962D06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856233-380D-664B-BDE4-753E01EE9E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01FFFC-CED1-794E-B058-CCEF00770D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97816-6AFB-1842-8032-994C4180E5C5}" type="datetime1">
              <a:rPr lang="en-US" smtClean="0"/>
              <a:t>9/27/23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16E703-F9A1-1A4E-8E9E-B723CF6169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056C47-2A1C-C043-8E0A-CF06F0DFE4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3C8E0-8432-ED4E-8ED4-BA193737B201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704934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2EB6B-B38D-C246-BF8D-A282ADADE8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1480" y="868363"/>
            <a:ext cx="10835640" cy="2387600"/>
          </a:xfrm>
        </p:spPr>
        <p:txBody>
          <a:bodyPr>
            <a:normAutofit/>
          </a:bodyPr>
          <a:lstStyle/>
          <a:p>
            <a:r>
              <a:rPr lang="en-US" sz="3400" dirty="0"/>
              <a:t>Discussion of </a:t>
            </a:r>
            <a:br>
              <a:rPr lang="en-US" sz="3400" dirty="0"/>
            </a:br>
            <a:br>
              <a:rPr lang="en-US" sz="3400" dirty="0"/>
            </a:br>
            <a:r>
              <a:rPr lang="en-US" sz="3800" dirty="0"/>
              <a:t>Institutional Synergies and the Fragility of Loan Funds</a:t>
            </a:r>
            <a:endParaRPr lang="en-US" sz="38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C85601-D0C0-8C47-B55A-8EE04B790F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924119"/>
          </a:xfrm>
        </p:spPr>
        <p:txBody>
          <a:bodyPr>
            <a:normAutofit/>
          </a:bodyPr>
          <a:lstStyle/>
          <a:p>
            <a:r>
              <a:rPr lang="en-US" sz="2500" dirty="0"/>
              <a:t>By Mustafa </a:t>
            </a:r>
            <a:r>
              <a:rPr lang="en-US" sz="2500" dirty="0" err="1"/>
              <a:t>Emin</a:t>
            </a:r>
            <a:r>
              <a:rPr lang="en-US" sz="2500" dirty="0"/>
              <a:t>, Christopher James, Tao Li, and Jing Lu</a:t>
            </a:r>
          </a:p>
          <a:p>
            <a:r>
              <a:rPr lang="en-CN" sz="2000"/>
              <a:t>@</a:t>
            </a:r>
            <a:r>
              <a:rPr lang="en-US" sz="2000" dirty="0"/>
              <a:t>UT Dallas 2023</a:t>
            </a:r>
            <a:endParaRPr lang="en-CN" sz="2000" dirty="0"/>
          </a:p>
          <a:p>
            <a:endParaRPr lang="en-CN" sz="2000" dirty="0"/>
          </a:p>
          <a:p>
            <a:r>
              <a:rPr lang="en-CN" sz="2000" dirty="0"/>
              <a:t>Discussant: “J” Jiacui Li</a:t>
            </a:r>
          </a:p>
          <a:p>
            <a:endParaRPr lang="en-CN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35E68E-6DF0-8740-B9DF-FF32DD495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pPr/>
              <a:t>1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3863418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E5D27-87F0-F04B-9592-E8EF124F2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014276" cy="1325563"/>
          </a:xfrm>
        </p:spPr>
        <p:txBody>
          <a:bodyPr/>
          <a:lstStyle/>
          <a:p>
            <a:r>
              <a:rPr lang="en-US" dirty="0"/>
              <a:t>3) What is the price impact per unit of demand?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C22D770-B27F-3241-A7B2-0898109EEF1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674014" y="1690688"/>
                <a:ext cx="3679785" cy="4486275"/>
              </a:xfrm>
            </p:spPr>
            <p:txBody>
              <a:bodyPr/>
              <a:lstStyle/>
              <a:p>
                <a:r>
                  <a:rPr lang="en-US" dirty="0"/>
                  <a:t>Semi-elasticity: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𝑦𝑖𝑒𝑙𝑑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What is the implied price impact for CLOs? 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C22D770-B27F-3241-A7B2-0898109EEF1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74014" y="1690688"/>
                <a:ext cx="3679785" cy="4486275"/>
              </a:xfrm>
              <a:blipFill>
                <a:blip r:embed="rId2"/>
                <a:stretch>
                  <a:fillRect l="-3103" t="-22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A18ABF-C4C6-5B45-B48C-136D20A95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pPr/>
              <a:t>10</a:t>
            </a:fld>
            <a:endParaRPr lang="en-C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BAE0E3B-43F8-E842-84DB-9810BA52C3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497" y="1759350"/>
            <a:ext cx="7054087" cy="4721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38806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DF453-7516-1547-9C22-1A0E41CEF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4) The method for computing fund flow-induced fire sales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038B05-C796-BE45-A46B-31FFA0C294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Existing evidence, in both the stock and corporate bond markets, suggest that </a:t>
            </a:r>
            <a:r>
              <a:rPr lang="en-US" u="sng" dirty="0"/>
              <a:t>Lou (2012)</a:t>
            </a:r>
            <a:r>
              <a:rPr lang="en-US" dirty="0"/>
              <a:t> is a more appropriate approach than </a:t>
            </a:r>
            <a:r>
              <a:rPr lang="en-US" u="sng" dirty="0" err="1"/>
              <a:t>Coval</a:t>
            </a:r>
            <a:r>
              <a:rPr lang="en-US" u="sng" dirty="0"/>
              <a:t>-Stafford (2007)</a:t>
            </a:r>
          </a:p>
          <a:p>
            <a:pPr lvl="1"/>
            <a:r>
              <a:rPr lang="en-US" dirty="0"/>
              <a:t>E.g. Wardlaw (2020)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8D0555-6554-5B42-9724-17A74E983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pPr/>
              <a:t>11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8151857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1FB3A-A70C-944C-8026-7E0ED7EDB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More broadly, for the literature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16E20A-F42E-F345-A942-6A15102F0D5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40E215-225A-A240-8A40-1BDBAD7D1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pPr/>
              <a:t>12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31478852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CBB7F-EEBC-0147-B81D-1438EC9E1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studying demand/supply effects, I hope/think we are moving from 1.0 to 2.0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5245CD-6130-D545-A657-5D8001FB70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Version 1.0:</a:t>
            </a:r>
            <a:r>
              <a:rPr lang="en-US" dirty="0"/>
              <a:t> showing that demand effects </a:t>
            </a:r>
            <a:r>
              <a:rPr lang="en-US" u="sng" dirty="0"/>
              <a:t>exist</a:t>
            </a:r>
          </a:p>
          <a:p>
            <a:pPr lvl="1"/>
            <a:r>
              <a:rPr lang="en-US" dirty="0"/>
              <a:t>Useful when the null hypothesis is zero demand effects</a:t>
            </a:r>
          </a:p>
          <a:p>
            <a:endParaRPr lang="en-US" dirty="0"/>
          </a:p>
          <a:p>
            <a:r>
              <a:rPr lang="en-US" b="1" dirty="0"/>
              <a:t>Version 1.5:</a:t>
            </a:r>
            <a:r>
              <a:rPr lang="en-US" dirty="0"/>
              <a:t> probe mechanisms in a purely </a:t>
            </a:r>
            <a:r>
              <a:rPr lang="en-US" i="1" dirty="0"/>
              <a:t>reduced-form</a:t>
            </a:r>
            <a:r>
              <a:rPr lang="en-US" dirty="0"/>
              <a:t> fashion</a:t>
            </a:r>
          </a:p>
          <a:p>
            <a:pPr lvl="1"/>
            <a:r>
              <a:rPr lang="en-US" dirty="0"/>
              <a:t>This paper</a:t>
            </a:r>
          </a:p>
          <a:p>
            <a:endParaRPr lang="en-US" dirty="0"/>
          </a:p>
          <a:p>
            <a:r>
              <a:rPr lang="en-US" b="1" dirty="0"/>
              <a:t>Version 2.0:</a:t>
            </a:r>
            <a:r>
              <a:rPr lang="en-US" dirty="0"/>
              <a:t> </a:t>
            </a:r>
            <a:r>
              <a:rPr lang="en-US" i="1" dirty="0"/>
              <a:t>more structure</a:t>
            </a:r>
            <a:r>
              <a:rPr lang="en-US" dirty="0"/>
              <a:t>, careful about </a:t>
            </a:r>
            <a:r>
              <a:rPr lang="en-US" i="1" dirty="0"/>
              <a:t>magnitudes</a:t>
            </a:r>
          </a:p>
          <a:p>
            <a:pPr lvl="1"/>
            <a:r>
              <a:rPr lang="en-US" dirty="0"/>
              <a:t>Not necessarily </a:t>
            </a:r>
            <a:r>
              <a:rPr lang="en-US" dirty="0" err="1"/>
              <a:t>Koijen-Yogo</a:t>
            </a:r>
            <a:r>
              <a:rPr lang="en-US" dirty="0"/>
              <a:t>!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5302F7-461C-2F4A-A450-15153A2C9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pPr/>
              <a:t>13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0161704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417F8-91B4-764A-8E43-3AA467469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A8A941-76CF-A64E-837D-2B16DAE5D0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My (idiosyncratic) discussion reflects my personal bias for conducting version 2.0 studies</a:t>
            </a:r>
          </a:p>
          <a:p>
            <a:endParaRPr lang="en-US" dirty="0"/>
          </a:p>
          <a:p>
            <a:r>
              <a:rPr lang="en-US" dirty="0"/>
              <a:t>I learned a lot reading this paper</a:t>
            </a:r>
          </a:p>
          <a:p>
            <a:endParaRPr lang="en-US" dirty="0"/>
          </a:p>
          <a:p>
            <a:r>
              <a:rPr lang="en-US" dirty="0"/>
              <a:t>I wish the authors all the best in the publication process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2D5096-620D-424B-A778-CC2F0004D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pPr/>
              <a:t>14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2933750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01A9A9-CEB1-8741-97E7-667F9A982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pPr/>
              <a:t>2</a:t>
            </a:fld>
            <a:endParaRPr lang="en-CN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AEDEFFF-8D7F-4949-B8E2-9916F26B3445}"/>
              </a:ext>
            </a:extLst>
          </p:cNvPr>
          <p:cNvSpPr/>
          <p:nvPr/>
        </p:nvSpPr>
        <p:spPr>
          <a:xfrm>
            <a:off x="1099595" y="176784"/>
            <a:ext cx="1562583" cy="386278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500" dirty="0"/>
              <a:t>Loans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4832397-96B5-0849-B8AE-DFB3279BFA9D}"/>
              </a:ext>
            </a:extLst>
          </p:cNvPr>
          <p:cNvSpPr/>
          <p:nvPr/>
        </p:nvSpPr>
        <p:spPr>
          <a:xfrm>
            <a:off x="4640965" y="176785"/>
            <a:ext cx="1562583" cy="2597086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500" dirty="0">
                <a:solidFill>
                  <a:schemeClr val="accent6">
                    <a:lumMod val="75000"/>
                  </a:schemeClr>
                </a:solidFill>
              </a:rPr>
              <a:t>CLOs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04BBACD-037E-1E49-8A84-E2C11AD3CF72}"/>
              </a:ext>
            </a:extLst>
          </p:cNvPr>
          <p:cNvSpPr/>
          <p:nvPr/>
        </p:nvSpPr>
        <p:spPr>
          <a:xfrm>
            <a:off x="4640964" y="2893456"/>
            <a:ext cx="1562583" cy="696411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rgbClr val="FF0000"/>
                </a:solidFill>
              </a:rPr>
              <a:t>Mutual funds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66930B5-69E5-4F40-91C1-98FA133CAB4E}"/>
              </a:ext>
            </a:extLst>
          </p:cNvPr>
          <p:cNvSpPr/>
          <p:nvPr/>
        </p:nvSpPr>
        <p:spPr>
          <a:xfrm>
            <a:off x="4640964" y="3709452"/>
            <a:ext cx="1562583" cy="429401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Others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972B6A9-A05A-BB40-B7B5-A0F05B30FC85}"/>
              </a:ext>
            </a:extLst>
          </p:cNvPr>
          <p:cNvSpPr/>
          <p:nvPr/>
        </p:nvSpPr>
        <p:spPr>
          <a:xfrm>
            <a:off x="8787114" y="276073"/>
            <a:ext cx="1562583" cy="386278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500" dirty="0"/>
              <a:t>End investors</a:t>
            </a:r>
          </a:p>
        </p:txBody>
      </p:sp>
      <p:sp>
        <p:nvSpPr>
          <p:cNvPr id="12" name="Right Arrow 11">
            <a:extLst>
              <a:ext uri="{FF2B5EF4-FFF2-40B4-BE49-F238E27FC236}">
                <a16:creationId xmlns:a16="http://schemas.microsoft.com/office/drawing/2014/main" id="{4DC5A647-8D93-2648-BA55-FD0867653D8C}"/>
              </a:ext>
            </a:extLst>
          </p:cNvPr>
          <p:cNvSpPr/>
          <p:nvPr/>
        </p:nvSpPr>
        <p:spPr>
          <a:xfrm flipH="1">
            <a:off x="6863787" y="2207463"/>
            <a:ext cx="1192193" cy="2579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>
            <a:extLst>
              <a:ext uri="{FF2B5EF4-FFF2-40B4-BE49-F238E27FC236}">
                <a16:creationId xmlns:a16="http://schemas.microsoft.com/office/drawing/2014/main" id="{72A33CDB-3441-2246-97F3-F922485CD708}"/>
              </a:ext>
            </a:extLst>
          </p:cNvPr>
          <p:cNvSpPr/>
          <p:nvPr/>
        </p:nvSpPr>
        <p:spPr>
          <a:xfrm flipH="1">
            <a:off x="3055474" y="2207463"/>
            <a:ext cx="1192193" cy="2579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0C1BCD8-C349-4147-985B-19E53E798210}"/>
              </a:ext>
            </a:extLst>
          </p:cNvPr>
          <p:cNvSpPr txBox="1"/>
          <p:nvPr/>
        </p:nvSpPr>
        <p:spPr>
          <a:xfrm>
            <a:off x="3171462" y="1620455"/>
            <a:ext cx="107620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Trading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F0EB6BE-24E2-574B-AEC4-A207ADB9ACD9}"/>
              </a:ext>
            </a:extLst>
          </p:cNvPr>
          <p:cNvSpPr txBox="1"/>
          <p:nvPr/>
        </p:nvSpPr>
        <p:spPr>
          <a:xfrm>
            <a:off x="6990142" y="1707127"/>
            <a:ext cx="119219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Funding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157F765-EE77-6741-9A67-B42A3872D389}"/>
              </a:ext>
            </a:extLst>
          </p:cNvPr>
          <p:cNvSpPr txBox="1"/>
          <p:nvPr/>
        </p:nvSpPr>
        <p:spPr>
          <a:xfrm>
            <a:off x="2462150" y="4248645"/>
            <a:ext cx="237884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dirty="0">
                <a:solidFill>
                  <a:schemeClr val="accent6">
                    <a:lumMod val="50000"/>
                  </a:schemeClr>
                </a:solidFill>
              </a:rPr>
              <a:t>“Demand-based </a:t>
            </a:r>
          </a:p>
          <a:p>
            <a:pPr algn="ctr"/>
            <a:r>
              <a:rPr lang="en-US" sz="2500" dirty="0">
                <a:solidFill>
                  <a:schemeClr val="accent6">
                    <a:lumMod val="50000"/>
                  </a:schemeClr>
                </a:solidFill>
              </a:rPr>
              <a:t>asset pricing”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FADDFDA-595F-E049-96C8-69DDEA1E66D1}"/>
              </a:ext>
            </a:extLst>
          </p:cNvPr>
          <p:cNvSpPr txBox="1"/>
          <p:nvPr/>
        </p:nvSpPr>
        <p:spPr>
          <a:xfrm>
            <a:off x="6709583" y="4279228"/>
            <a:ext cx="207753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dirty="0">
                <a:solidFill>
                  <a:schemeClr val="accent6">
                    <a:lumMod val="50000"/>
                  </a:schemeClr>
                </a:solidFill>
              </a:rPr>
              <a:t>“Intermediary </a:t>
            </a:r>
          </a:p>
          <a:p>
            <a:pPr algn="ctr"/>
            <a:r>
              <a:rPr lang="en-US" sz="2500" dirty="0">
                <a:solidFill>
                  <a:schemeClr val="accent6">
                    <a:lumMod val="50000"/>
                  </a:schemeClr>
                </a:solidFill>
              </a:rPr>
              <a:t>frictions”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466EE39-DDD0-324A-9EF6-E08CE7D0592C}"/>
              </a:ext>
            </a:extLst>
          </p:cNvPr>
          <p:cNvSpPr txBox="1"/>
          <p:nvPr/>
        </p:nvSpPr>
        <p:spPr>
          <a:xfrm>
            <a:off x="949125" y="5459867"/>
            <a:ext cx="9931078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500" b="1" dirty="0"/>
              <a:t>This paper:</a:t>
            </a:r>
            <a:r>
              <a:rPr lang="en-US" sz="2500" dirty="0"/>
              <a:t> price pressure of </a:t>
            </a:r>
            <a:r>
              <a:rPr lang="en-US" sz="2500" dirty="0">
                <a:solidFill>
                  <a:srgbClr val="FF0000"/>
                </a:solidFill>
              </a:rPr>
              <a:t>mutual fund fire sales</a:t>
            </a:r>
            <a:r>
              <a:rPr lang="en-US" sz="2500" dirty="0"/>
              <a:t> are smaller in “eligible loans” because they help </a:t>
            </a:r>
            <a:r>
              <a:rPr lang="en-US" sz="2500" dirty="0">
                <a:solidFill>
                  <a:schemeClr val="accent6">
                    <a:lumMod val="75000"/>
                  </a:schemeClr>
                </a:solidFill>
              </a:rPr>
              <a:t>CLOs</a:t>
            </a:r>
            <a:r>
              <a:rPr lang="en-US" sz="2500" dirty="0"/>
              <a:t> pass overcollateralization (OC) tests</a:t>
            </a:r>
          </a:p>
        </p:txBody>
      </p:sp>
    </p:spTree>
    <p:extLst>
      <p:ext uri="{BB962C8B-B14F-4D97-AF65-F5344CB8AC3E}">
        <p14:creationId xmlns:p14="http://schemas.microsoft.com/office/powerpoint/2010/main" val="3596318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  <p:bldP spid="15" grpId="0"/>
      <p:bldP spid="17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1D4BF-74CE-AE44-819B-D5CF75C6E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two cents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53BF61-01F2-6241-8AEE-5D40DD2158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Assessment:</a:t>
            </a:r>
            <a:r>
              <a:rPr lang="en-US" dirty="0"/>
              <a:t> this paper shows that </a:t>
            </a:r>
            <a:r>
              <a:rPr lang="en-US" i="1" dirty="0"/>
              <a:t>funding frictions</a:t>
            </a:r>
            <a:r>
              <a:rPr lang="en-US" dirty="0"/>
              <a:t> can shape demand (and thus prices) in a new market</a:t>
            </a:r>
          </a:p>
          <a:p>
            <a:pPr lvl="1"/>
            <a:r>
              <a:rPr lang="en-US" dirty="0"/>
              <a:t>Lots of careful analysis</a:t>
            </a:r>
          </a:p>
          <a:p>
            <a:endParaRPr lang="en-US" dirty="0"/>
          </a:p>
          <a:p>
            <a:r>
              <a:rPr lang="en-US" b="1" dirty="0"/>
              <a:t>My discussion</a:t>
            </a:r>
            <a:r>
              <a:rPr lang="en-US" dirty="0"/>
              <a:t> will first put a bit more </a:t>
            </a:r>
            <a:r>
              <a:rPr lang="en-US" u="sng" dirty="0"/>
              <a:t>structure</a:t>
            </a:r>
            <a:r>
              <a:rPr lang="en-US" dirty="0"/>
              <a:t> on the problem and then use it to find areas for improvement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4010D4-FE44-8848-9B35-D35D9586A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pPr/>
              <a:t>3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48428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1FB3A-A70C-944C-8026-7E0ED7EDB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The mechanism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16E20A-F42E-F345-A942-6A15102F0D5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40E215-225A-A240-8A40-1BDBAD7D1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pPr/>
              <a:t>4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2310988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944C70-BBB2-CE4B-93BF-679C56C96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demand elasticity</a:t>
            </a:r>
            <a:r>
              <a:rPr lang="en-US" dirty="0"/>
              <a:t> determines the price impact of fire sales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08B382F-08B2-3D4B-8571-193153608A8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635545"/>
                <a:ext cx="10515600" cy="4530707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A loan with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dirty="0"/>
                  <a:t> shares outstanding</a:t>
                </a:r>
              </a:p>
              <a:p>
                <a:r>
                  <a:rPr lang="en-US" dirty="0"/>
                  <a:t>Two investor groups:</a:t>
                </a:r>
              </a:p>
              <a:p>
                <a:pPr lvl="1"/>
                <a:r>
                  <a:rPr lang="en-US" b="0" dirty="0"/>
                  <a:t>Funds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: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𝑓𝑢𝑛𝑑</m:t>
                        </m:r>
                      </m:sub>
                    </m:sSub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CLOs: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𝐶𝐿𝑂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⋅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Market clearing: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𝑓𝑢𝑛𝑑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𝐶𝐿𝑂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𝑐𝑜𝑛𝑠𝑡𝑎𝑛𝑡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𝑓𝑢𝑛𝑑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)/</m:t>
                    </m:r>
                    <m:r>
                      <a:rPr lang="en-US" b="0" i="1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Fire sale from funds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𝑓𝑢𝑛𝑑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↓</m:t>
                    </m:r>
                  </m:oMath>
                </a14:m>
                <a:r>
                  <a:rPr lang="en-US" dirty="0"/>
                  <a:t>) means residual supply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𝑓𝑢𝑛𝑑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)↑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08B382F-08B2-3D4B-8571-193153608A8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35545"/>
                <a:ext cx="10515600" cy="4530707"/>
              </a:xfrm>
              <a:blipFill>
                <a:blip r:embed="rId2"/>
                <a:stretch>
                  <a:fillRect l="-1086" t="-22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C285AE81-3FB5-B74A-9191-97350C2B3002}"/>
              </a:ext>
            </a:extLst>
          </p:cNvPr>
          <p:cNvCxnSpPr/>
          <p:nvPr/>
        </p:nvCxnSpPr>
        <p:spPr>
          <a:xfrm flipV="1">
            <a:off x="8484209" y="2350285"/>
            <a:ext cx="0" cy="243357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E74F00B6-81B3-3D40-8AE1-C8C69A3C87BE}"/>
              </a:ext>
            </a:extLst>
          </p:cNvPr>
          <p:cNvCxnSpPr>
            <a:cxnSpLocks/>
          </p:cNvCxnSpPr>
          <p:nvPr/>
        </p:nvCxnSpPr>
        <p:spPr>
          <a:xfrm>
            <a:off x="8483536" y="4783863"/>
            <a:ext cx="3181785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E97C7AB-A26E-BF44-B4E3-7F10B6C91D14}"/>
                  </a:ext>
                </a:extLst>
              </p:cNvPr>
              <p:cNvSpPr txBox="1"/>
              <p:nvPr/>
            </p:nvSpPr>
            <p:spPr>
              <a:xfrm>
                <a:off x="7920525" y="2315561"/>
                <a:ext cx="245708" cy="33855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lang="en-US" sz="2200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E97C7AB-A26E-BF44-B4E3-7F10B6C91D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0525" y="2315561"/>
                <a:ext cx="245708" cy="338554"/>
              </a:xfrm>
              <a:prstGeom prst="rect">
                <a:avLst/>
              </a:prstGeom>
              <a:blipFill>
                <a:blip r:embed="rId3"/>
                <a:stretch>
                  <a:fillRect l="-23810" r="-19048"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D677B1E-BDA3-F64C-B36B-5110375FAA8A}"/>
                  </a:ext>
                </a:extLst>
              </p:cNvPr>
              <p:cNvSpPr txBox="1"/>
              <p:nvPr/>
            </p:nvSpPr>
            <p:spPr>
              <a:xfrm>
                <a:off x="11496167" y="4980633"/>
                <a:ext cx="263149" cy="33855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en-US" sz="2200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D677B1E-BDA3-F64C-B36B-5110375FAA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96167" y="4980633"/>
                <a:ext cx="263149" cy="338554"/>
              </a:xfrm>
              <a:prstGeom prst="rect">
                <a:avLst/>
              </a:prstGeom>
              <a:blipFill>
                <a:blip r:embed="rId4"/>
                <a:stretch>
                  <a:fillRect l="-33333" r="-33333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BEFF44C-4E6D-2542-B3E1-8DAF28402596}"/>
              </a:ext>
            </a:extLst>
          </p:cNvPr>
          <p:cNvCxnSpPr/>
          <p:nvPr/>
        </p:nvCxnSpPr>
        <p:spPr>
          <a:xfrm flipV="1">
            <a:off x="9594997" y="2350285"/>
            <a:ext cx="0" cy="2433577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A7E66C0-33BC-3840-BCCD-AC44E428C0B9}"/>
              </a:ext>
            </a:extLst>
          </p:cNvPr>
          <p:cNvCxnSpPr/>
          <p:nvPr/>
        </p:nvCxnSpPr>
        <p:spPr>
          <a:xfrm flipV="1">
            <a:off x="10426028" y="2350285"/>
            <a:ext cx="0" cy="2433577"/>
          </a:xfrm>
          <a:prstGeom prst="line">
            <a:avLst/>
          </a:prstGeom>
          <a:ln w="1905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26827CA-1CAA-0A4C-A157-652C550930F8}"/>
              </a:ext>
            </a:extLst>
          </p:cNvPr>
          <p:cNvCxnSpPr>
            <a:cxnSpLocks/>
          </p:cNvCxnSpPr>
          <p:nvPr/>
        </p:nvCxnSpPr>
        <p:spPr>
          <a:xfrm>
            <a:off x="9775915" y="3114214"/>
            <a:ext cx="567160" cy="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A25FBAE-E7AF-CB4F-84C9-3E1E2E8EBA9B}"/>
              </a:ext>
            </a:extLst>
          </p:cNvPr>
          <p:cNvCxnSpPr/>
          <p:nvPr/>
        </p:nvCxnSpPr>
        <p:spPr>
          <a:xfrm>
            <a:off x="8829138" y="2558629"/>
            <a:ext cx="2592729" cy="1840375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A940173-0FA6-4D4E-92A6-1673AC9636D6}"/>
                  </a:ext>
                </a:extLst>
              </p:cNvPr>
              <p:cNvSpPr txBox="1"/>
              <p:nvPr/>
            </p:nvSpPr>
            <p:spPr>
              <a:xfrm>
                <a:off x="10911616" y="3723616"/>
                <a:ext cx="113628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𝐶𝐿𝑂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</m:d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A940173-0FA6-4D4E-92A6-1673AC9636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11616" y="3723616"/>
                <a:ext cx="1136280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3EFAD70-5ACD-DE4A-8F76-1DDA5D751A98}"/>
                  </a:ext>
                </a:extLst>
              </p:cNvPr>
              <p:cNvSpPr txBox="1"/>
              <p:nvPr/>
            </p:nvSpPr>
            <p:spPr>
              <a:xfrm>
                <a:off x="9233293" y="1795229"/>
                <a:ext cx="1424645" cy="39158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𝑓𝑢𝑛𝑑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3EFAD70-5ACD-DE4A-8F76-1DDA5D751A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33293" y="1795229"/>
                <a:ext cx="1424645" cy="391582"/>
              </a:xfrm>
              <a:prstGeom prst="rect">
                <a:avLst/>
              </a:prstGeom>
              <a:blipFill>
                <a:blip r:embed="rId6"/>
                <a:stretch>
                  <a:fillRect b="-6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74F6E6D-04A5-E049-8A3B-946FB943BD25}"/>
              </a:ext>
            </a:extLst>
          </p:cNvPr>
          <p:cNvCxnSpPr/>
          <p:nvPr/>
        </p:nvCxnSpPr>
        <p:spPr>
          <a:xfrm flipH="1">
            <a:off x="8483536" y="3114214"/>
            <a:ext cx="1111461" cy="0"/>
          </a:xfrm>
          <a:prstGeom prst="line">
            <a:avLst/>
          </a:prstGeom>
          <a:ln w="12700"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DCA5678-B4CA-9044-8354-FC570C84E2BC}"/>
              </a:ext>
            </a:extLst>
          </p:cNvPr>
          <p:cNvCxnSpPr>
            <a:cxnSpLocks/>
          </p:cNvCxnSpPr>
          <p:nvPr/>
        </p:nvCxnSpPr>
        <p:spPr>
          <a:xfrm flipH="1">
            <a:off x="8483537" y="3885132"/>
            <a:ext cx="2174401" cy="13504"/>
          </a:xfrm>
          <a:prstGeom prst="line">
            <a:avLst/>
          </a:prstGeom>
          <a:ln w="12700"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380EFF2-E5EA-8A4B-9712-E280EB1EE5ED}"/>
                  </a:ext>
                </a:extLst>
              </p:cNvPr>
              <p:cNvSpPr txBox="1"/>
              <p:nvPr/>
            </p:nvSpPr>
            <p:spPr>
              <a:xfrm>
                <a:off x="7435079" y="3803402"/>
                <a:ext cx="791050" cy="3656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𝑎𝑓𝑡𝑒𝑟</m:t>
                          </m:r>
                        </m:sub>
                      </m:sSub>
                    </m:oMath>
                  </m:oMathPara>
                </a14:m>
                <a:endParaRPr lang="en-US" sz="2200" dirty="0"/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380EFF2-E5EA-8A4B-9712-E280EB1EE5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5079" y="3803402"/>
                <a:ext cx="791050" cy="365613"/>
              </a:xfrm>
              <a:prstGeom prst="rect">
                <a:avLst/>
              </a:prstGeom>
              <a:blipFill>
                <a:blip r:embed="rId7"/>
                <a:stretch>
                  <a:fillRect l="-7937" r="-4762" b="-2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9BE48B7-8A58-F04B-836C-9DB1E97EBDC4}"/>
                  </a:ext>
                </a:extLst>
              </p:cNvPr>
              <p:cNvSpPr txBox="1"/>
              <p:nvPr/>
            </p:nvSpPr>
            <p:spPr>
              <a:xfrm>
                <a:off x="7366310" y="2969525"/>
                <a:ext cx="928588" cy="3656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𝑏𝑒𝑓𝑜𝑟𝑒</m:t>
                          </m:r>
                        </m:sub>
                      </m:sSub>
                    </m:oMath>
                  </m:oMathPara>
                </a14:m>
                <a:endParaRPr lang="en-US" sz="2200" dirty="0"/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9BE48B7-8A58-F04B-836C-9DB1E97EBD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6310" y="2969525"/>
                <a:ext cx="928588" cy="365613"/>
              </a:xfrm>
              <a:prstGeom prst="rect">
                <a:avLst/>
              </a:prstGeom>
              <a:blipFill>
                <a:blip r:embed="rId8"/>
                <a:stretch>
                  <a:fillRect l="-5333" r="-4000" b="-2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Slide Number Placeholder 19">
            <a:extLst>
              <a:ext uri="{FF2B5EF4-FFF2-40B4-BE49-F238E27FC236}">
                <a16:creationId xmlns:a16="http://schemas.microsoft.com/office/drawing/2014/main" id="{24BA988A-1CE5-8C4B-A920-E9974B729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78B2A-E32C-412F-8007-F80FBCD688C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302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B3042-0EC5-1A47-AA87-AB5640A47E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195" y="365125"/>
            <a:ext cx="11620981" cy="1325563"/>
          </a:xfrm>
        </p:spPr>
        <p:txBody>
          <a:bodyPr/>
          <a:lstStyle/>
          <a:p>
            <a:r>
              <a:rPr lang="en-US" dirty="0"/>
              <a:t>CLO demand elasticity depends on </a:t>
            </a:r>
            <a:r>
              <a:rPr lang="en-US" u="sng" dirty="0"/>
              <a:t>loan eligibility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5B1DDAB-F2E3-1344-9C48-58B14EB86CE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r>
                  <a:rPr lang="en-US" dirty="0"/>
                  <a:t>CLO portfolio choice: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limLow>
                        <m:limLow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max</m:t>
                          </m:r>
                        </m:e>
                        <m:li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{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,…,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}</m:t>
                          </m:r>
                        </m:lim>
                      </m:limLow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⋅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𝑟𝑖𝑠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⋅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𝐷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US" dirty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    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⋅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𝑒𝑙𝑖𝑔𝑖𝑏𝑙𝑒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×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𝑃𝑎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US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𝑖𝑛𝑒𝑙𝑖𝑔𝑖𝑏𝑙𝑒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×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&gt;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𝑂𝐶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𝑡𝑒𝑠𝑡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𝑡h𝑟𝑒𝑠h𝑜𝑙𝑑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Thus, CLO demand for each loan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/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𝐶𝐿𝑂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𝑖𝑛𝑒𝑙𝑖𝑔𝑖𝑏𝑙𝑒</m:t>
                              </m:r>
                            </m:sub>
                          </m:s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×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Λ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𝑟𝑖𝑠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⋅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Where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Λ</m:t>
                    </m:r>
                  </m:oMath>
                </a14:m>
                <a:r>
                  <a:rPr lang="en-US" dirty="0"/>
                  <a:t> is the shadow price of the constraint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5B1DDAB-F2E3-1344-9C48-58B14EB86CE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65" t="-24709" b="-17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C117D4-6948-9147-9AED-90F505503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pPr/>
              <a:t>6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3318717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1FB3A-A70C-944C-8026-7E0ED7EDB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Okay, let’s revisit this paper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16E20A-F42E-F345-A942-6A15102F0D5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40E215-225A-A240-8A40-1BDBAD7D1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pPr/>
              <a:t>7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41160920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6E676A-ED4E-5A4F-89E9-A00AB4905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1) Some immediate predictions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1D6C57-9FFE-1343-97E1-632487CDDA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Heterogeneity:</a:t>
            </a:r>
            <a:r>
              <a:rPr lang="en-US" dirty="0"/>
              <a:t> the effect should primarily come from CLOs with binding OC constraints (around 40%). </a:t>
            </a:r>
          </a:p>
          <a:p>
            <a:endParaRPr lang="en-US" dirty="0"/>
          </a:p>
          <a:p>
            <a:r>
              <a:rPr lang="en-US" b="1" dirty="0"/>
              <a:t>Calibration:</a:t>
            </a:r>
            <a:r>
              <a:rPr lang="en-US" dirty="0"/>
              <a:t> put in some numbers. Does this justify the </a:t>
            </a:r>
            <a:r>
              <a:rPr lang="en-US" u="sng" dirty="0"/>
              <a:t>magnitude</a:t>
            </a:r>
            <a:r>
              <a:rPr lang="en-US" dirty="0"/>
              <a:t> of the estimated difference in fire sale price impacts? 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… (and many more)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7E0B77-FD3D-4141-9B45-0672657FB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pPr/>
              <a:t>8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29746944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B5D5C-5C48-0644-AEA1-533E825F6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2) More interpretable exercises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9CF5BB-38C0-874E-8B19-33CB31E3F1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5706"/>
            <a:ext cx="10157749" cy="77867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For instance, Table 5 shows that CLOs do provide liquidity to mutual funds, but the coefficient is hard to interpret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77D49C-1633-924C-87C8-73E0CAFD5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pPr/>
              <a:t>9</a:t>
            </a:fld>
            <a:endParaRPr lang="en-CN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DA06AA3-3A9F-5740-B4DF-F318D1920B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612" y="2672687"/>
            <a:ext cx="5861292" cy="4052066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0FD785D-7109-B74D-8EB4-F8CA6B860049}"/>
              </a:ext>
            </a:extLst>
          </p:cNvPr>
          <p:cNvSpPr txBox="1">
            <a:spLocks/>
          </p:cNvSpPr>
          <p:nvPr/>
        </p:nvSpPr>
        <p:spPr>
          <a:xfrm>
            <a:off x="6699492" y="2604303"/>
            <a:ext cx="4782594" cy="375204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Put them on the </a:t>
            </a:r>
            <a:r>
              <a:rPr lang="en-US" u="sng" dirty="0"/>
              <a:t>same units</a:t>
            </a:r>
            <a:r>
              <a:rPr lang="en-US" dirty="0"/>
              <a:t>, and then we can ask what </a:t>
            </a:r>
            <a:r>
              <a:rPr lang="en-US" u="sng" dirty="0"/>
              <a:t>fraction</a:t>
            </a:r>
            <a:r>
              <a:rPr lang="en-US" dirty="0"/>
              <a:t> of liquidity is provided by CLOs?</a:t>
            </a:r>
          </a:p>
          <a:p>
            <a:endParaRPr lang="en-US" dirty="0"/>
          </a:p>
          <a:p>
            <a:r>
              <a:rPr lang="en-US" dirty="0"/>
              <a:t>Given market clearing, it is not surprising that CLOs do provide liquidity</a:t>
            </a:r>
          </a:p>
          <a:p>
            <a:pPr lvl="1"/>
            <a:r>
              <a:rPr lang="en-US" dirty="0"/>
              <a:t>Magnitudes matter</a:t>
            </a:r>
          </a:p>
        </p:txBody>
      </p:sp>
    </p:spTree>
    <p:extLst>
      <p:ext uri="{BB962C8B-B14F-4D97-AF65-F5344CB8AC3E}">
        <p14:creationId xmlns:p14="http://schemas.microsoft.com/office/powerpoint/2010/main" val="25331461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10683</TotalTime>
  <Words>563</Words>
  <Application>Microsoft Macintosh PowerPoint</Application>
  <PresentationFormat>Widescreen</PresentationFormat>
  <Paragraphs>100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Times New Roman</vt:lpstr>
      <vt:lpstr>Office Theme</vt:lpstr>
      <vt:lpstr>Discussion of   Institutional Synergies and the Fragility of Loan Funds</vt:lpstr>
      <vt:lpstr>PowerPoint Presentation</vt:lpstr>
      <vt:lpstr>My two cents</vt:lpstr>
      <vt:lpstr>1. The mechanism</vt:lpstr>
      <vt:lpstr>CLO demand elasticity determines the price impact of fire sales</vt:lpstr>
      <vt:lpstr>CLO demand elasticity depends on loan eligibility</vt:lpstr>
      <vt:lpstr>2. Okay, let’s revisit this paper</vt:lpstr>
      <vt:lpstr>1) Some immediate predictions</vt:lpstr>
      <vt:lpstr>2) More interpretable exercises</vt:lpstr>
      <vt:lpstr>3) What is the price impact per unit of demand? </vt:lpstr>
      <vt:lpstr>4) The method for computing fund flow-induced fire sales</vt:lpstr>
      <vt:lpstr>3. More broadly, for the literature</vt:lpstr>
      <vt:lpstr>In studying demand/supply effects, I hope/think we are moving from 1.0 to 2.0</vt:lpstr>
      <vt:lpstr>In 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Jiacui Li</dc:creator>
  <cp:lastModifiedBy>J Li</cp:lastModifiedBy>
  <cp:revision>2062</cp:revision>
  <cp:lastPrinted>2020-10-21T22:58:17Z</cp:lastPrinted>
  <dcterms:created xsi:type="dcterms:W3CDTF">2020-07-31T20:41:02Z</dcterms:created>
  <dcterms:modified xsi:type="dcterms:W3CDTF">2023-09-28T04:34:06Z</dcterms:modified>
</cp:coreProperties>
</file>