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305" r:id="rId3"/>
    <p:sldId id="333" r:id="rId4"/>
    <p:sldId id="334" r:id="rId5"/>
    <p:sldId id="335" r:id="rId6"/>
    <p:sldId id="336" r:id="rId7"/>
    <p:sldId id="337" r:id="rId8"/>
    <p:sldId id="339" r:id="rId9"/>
    <p:sldId id="338" r:id="rId10"/>
    <p:sldId id="340" r:id="rId11"/>
    <p:sldId id="341" r:id="rId12"/>
    <p:sldId id="342" r:id="rId13"/>
  </p:sldIdLst>
  <p:sldSz cx="12192000" cy="6858000"/>
  <p:notesSz cx="6858000" cy="9144000"/>
  <p:defaultTextStyle>
    <a:defPPr>
      <a:defRPr lang="en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94"/>
  </p:normalViewPr>
  <p:slideViewPr>
    <p:cSldViewPr snapToGrid="0" snapToObjects="1">
      <p:cViewPr varScale="1">
        <p:scale>
          <a:sx n="112" d="100"/>
          <a:sy n="112" d="100"/>
        </p:scale>
        <p:origin x="5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8439F0-9A87-A14E-AC8F-65097B7EA35B}" type="datetimeFigureOut">
              <a:rPr lang="en-US" smtClean="0"/>
              <a:t>7/6/21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2D43AA-A749-B24C-BF50-6A901D1E5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356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36EB0-362A-3D49-B4A1-B866354AB3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DB61FF-3E7C-4749-8390-E04440C51A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64D00B-A98C-E942-A2C8-BA1653258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AA9AA18B-81D4-5C47-A68D-338C18E3FC49}" type="datetime1">
              <a:rPr lang="en-US" smtClean="0"/>
              <a:t>7/6/21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26EB56-4B23-9944-A3E4-5BF4E2954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B50926-EE1A-664E-A8D7-87D22EA52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B73C8E0-8432-ED4E-8ED4-BA193737B201}" type="slidenum">
              <a:rPr lang="en-CN" smtClean="0"/>
              <a:pPr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779508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3C086-1A2B-C04B-A0A9-C9169131C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BB2F88-EC10-944F-9DF4-0880DD8E08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23EE16-858E-EC49-9F55-0C4C2D9B9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C9F1C-1734-CC4B-8582-7BF6263C85CC}" type="datetime1">
              <a:rPr lang="en-US" smtClean="0"/>
              <a:t>7/6/21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9D08EC-3F36-9843-8145-BF4E455AE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686C28-ED31-0E4A-AA85-06DB7441F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103089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CFB44A-0412-3148-AE34-A03C42677F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9FB1C9-BC09-4047-81CE-1EC6DE4894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929AEC-034F-874A-84D0-0C8CE40F4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FF963-E87F-3F4B-94E3-D7E4C026FDEE}" type="datetime1">
              <a:rPr lang="en-US" smtClean="0"/>
              <a:t>7/6/21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6E7778-2B95-D541-95AB-EE682B3DF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2D7485-A822-0C47-84A9-22FD7BBC9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925503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279C0-217E-D74D-8477-22DA9D281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19C0F9-477B-0B42-B8F0-3806782B66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529406-F8D5-4541-8D14-82C17499C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637297-6FE2-6642-AAFF-6F93A26D4169}" type="datetime1">
              <a:rPr lang="en-US" smtClean="0"/>
              <a:t>7/6/21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F57404-37B0-E64A-84EB-0B9608323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45AC29-A158-604C-BE5E-9921D8242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B73C8E0-8432-ED4E-8ED4-BA193737B201}" type="slidenum">
              <a:rPr lang="en-CN" smtClean="0"/>
              <a:pPr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533119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17200-35DB-C747-AC15-0B121B6DF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718A81-32FA-414A-8A3C-C9A92BA762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0EC5CF-E912-E14E-A64E-E27849826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11F3E32C-68A8-E745-83B9-CCC0B14DA3EF}" type="datetime1">
              <a:rPr lang="en-US" smtClean="0"/>
              <a:t>7/6/21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A82987-78AA-EB46-8589-DDE4E99C9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3B55B3-15DD-0A4D-80B4-A2310C3E5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B73C8E0-8432-ED4E-8ED4-BA193737B201}" type="slidenum">
              <a:rPr lang="en-CN" smtClean="0"/>
              <a:pPr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433799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5D327-D6FA-644B-8653-24891AC5E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7B4079-634C-BC47-921D-B01A0C6155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A7640B-4EE6-E84E-92E7-4FDEBB7076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187556-F2C8-D149-AE5D-B93C32982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9FE88-A458-B043-99A9-1FE9F6B855D3}" type="datetime1">
              <a:rPr lang="en-US" smtClean="0"/>
              <a:t>7/6/21</a:t>
            </a:fld>
            <a:endParaRPr lang="en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EBA8E6-DF47-E64E-816F-D0848E544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6F1386-CC3C-FE48-8593-8B10437E5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4221024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8DDAD-9255-594E-8AB1-3F47DD964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96CE6C-D2EE-FB45-8BA6-DF4460C7A2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90C121-467E-3A4C-8BE5-0E45D633E6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699609-B2ED-874B-8257-8BBDE31A90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956AF15-3F7C-6D46-9BF5-8BE778CE1A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54A33A-2F2D-D64A-A7D8-382F6B40A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1F2EA-3636-C648-A927-B3F3A48ED59A}" type="datetime1">
              <a:rPr lang="en-US" smtClean="0"/>
              <a:t>7/6/21</a:t>
            </a:fld>
            <a:endParaRPr lang="en-C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64FB0C-1735-264B-8593-4109925BA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17F8C7-4916-A24D-8BAA-5197766E5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2640588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4BB0E-B6AA-694A-BC0B-D14F45338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0C40F1-98E7-A947-B1A3-0A1DC4A02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419E-FBC3-9C41-97F8-BF58D7E9501B}" type="datetime1">
              <a:rPr lang="en-US" smtClean="0"/>
              <a:t>7/6/21</a:t>
            </a:fld>
            <a:endParaRPr lang="en-C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6B6C67-98FB-8F45-B3AA-760C3662C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5C4BC7-55BB-F145-B3B1-0FF2F0E67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38678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7B3FE7-05F9-5542-A3C5-5A6F02CC3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818E1-B307-3C41-A2E2-C2D05B21ABE2}" type="datetime1">
              <a:rPr lang="en-US" smtClean="0"/>
              <a:t>7/6/21</a:t>
            </a:fld>
            <a:endParaRPr lang="en-C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237446-EDC2-094B-84B1-DFE049E67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70023F-327E-134E-98D7-6DD3C5A0B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488737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2D6DB-8012-0649-945D-53667E007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4E6A42-E7E8-E440-8E25-5B18CD9CF6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26B6B9-7ACF-794C-B7CD-6489A44C00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8A0ABC-470B-3142-B34F-0D255623E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B94E5-8928-5747-9143-CE0834706CCB}" type="datetime1">
              <a:rPr lang="en-US" smtClean="0"/>
              <a:t>7/6/21</a:t>
            </a:fld>
            <a:endParaRPr lang="en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87E2FA-310C-0047-B3EB-7A5CABE75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702A4F-1FBB-C840-BEDA-9DF034F69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2959008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017E1-FD09-5745-9D29-3FD3BAC73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00B940-F564-8B48-8563-1C7B899928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4151EA-A563-0442-AF06-937A350B96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CF7EC5-94A9-6B47-BA4B-BCCB9F818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16F22-101F-AC4D-8E85-C55550080B19}" type="datetime1">
              <a:rPr lang="en-US" smtClean="0"/>
              <a:t>7/6/21</a:t>
            </a:fld>
            <a:endParaRPr lang="en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26D20D-0696-5B46-9F2D-96D4890ED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FDD149-BB38-7642-8169-41E380B25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562402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616E33-DD97-C941-86C4-11B962D06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856233-380D-664B-BDE4-753E01EE9E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01FFFC-CED1-794E-B058-CCEF00770D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97816-6AFB-1842-8032-994C4180E5C5}" type="datetime1">
              <a:rPr lang="en-US" smtClean="0"/>
              <a:t>7/6/21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16E703-F9A1-1A4E-8E9E-B723CF6169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056C47-2A1C-C043-8E0A-CF06F0DFE4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3C8E0-8432-ED4E-8ED4-BA193737B201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704934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2EB6B-B38D-C246-BF8D-A282ADADE8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1480" y="868363"/>
            <a:ext cx="10835640" cy="2387600"/>
          </a:xfrm>
        </p:spPr>
        <p:txBody>
          <a:bodyPr>
            <a:normAutofit/>
          </a:bodyPr>
          <a:lstStyle/>
          <a:p>
            <a:r>
              <a:rPr lang="en-US" sz="3400" dirty="0"/>
              <a:t>Discussion of </a:t>
            </a:r>
            <a:br>
              <a:rPr lang="en-US" sz="3400" dirty="0"/>
            </a:br>
            <a:br>
              <a:rPr lang="en-US" sz="3400" dirty="0"/>
            </a:br>
            <a:r>
              <a:rPr lang="en-US" sz="3400" b="1" dirty="0"/>
              <a:t>What drives liquidity in the Chinese credit bond markets?</a:t>
            </a:r>
            <a:endParaRPr lang="en-US" sz="33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C85601-D0C0-8C47-B55A-8EE04B790F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924119"/>
          </a:xfrm>
        </p:spPr>
        <p:txBody>
          <a:bodyPr>
            <a:normAutofit/>
          </a:bodyPr>
          <a:lstStyle/>
          <a:p>
            <a:r>
              <a:rPr lang="en-US" sz="2500" dirty="0"/>
              <a:t>B</a:t>
            </a:r>
            <a:r>
              <a:rPr lang="en-CN" sz="2500"/>
              <a:t>y </a:t>
            </a:r>
            <a:r>
              <a:rPr lang="en-US" sz="2500" dirty="0" err="1"/>
              <a:t>Jingyuan</a:t>
            </a:r>
            <a:r>
              <a:rPr lang="en-US" sz="2500" dirty="0"/>
              <a:t> Mo </a:t>
            </a:r>
            <a:r>
              <a:rPr lang="en-US" dirty="0"/>
              <a:t>and Marti G. Subrahmanyam</a:t>
            </a:r>
            <a:endParaRPr lang="en-US" sz="2000" dirty="0"/>
          </a:p>
          <a:p>
            <a:r>
              <a:rPr lang="en-CN" sz="2000"/>
              <a:t>@</a:t>
            </a:r>
            <a:r>
              <a:rPr lang="en-US" sz="2000" dirty="0"/>
              <a:t>CICF</a:t>
            </a:r>
            <a:r>
              <a:rPr lang="en-CN" sz="2000"/>
              <a:t> 202</a:t>
            </a:r>
            <a:r>
              <a:rPr lang="en-US" sz="2000" dirty="0"/>
              <a:t>1</a:t>
            </a:r>
            <a:endParaRPr lang="en-CN" sz="2000" dirty="0"/>
          </a:p>
          <a:p>
            <a:endParaRPr lang="en-CN" sz="2000" dirty="0"/>
          </a:p>
          <a:p>
            <a:r>
              <a:rPr lang="en-CN" sz="2000" dirty="0"/>
              <a:t>Discussant: “J” Jiacui Li</a:t>
            </a:r>
          </a:p>
          <a:p>
            <a:endParaRPr lang="en-CN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35E68E-6DF0-8740-B9DF-FF32DD495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pPr/>
              <a:t>1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863418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EBCEB-2AC6-494B-8AD5-2425DF4F9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Assessment and recommendations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160F50-A29E-7A4C-B5D3-F0D1619494B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05BC4D-9EC1-9A44-8751-B719D96F4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pPr/>
              <a:t>10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40513996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C6A84-481F-8F4D-A0B8-9257E3A80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good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F0E797-8916-474F-AB1A-0D7CFA31F4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67251"/>
          </a:xfrm>
        </p:spPr>
        <p:txBody>
          <a:bodyPr>
            <a:normAutofit/>
          </a:bodyPr>
          <a:lstStyle/>
          <a:p>
            <a:r>
              <a:rPr lang="en-US" dirty="0"/>
              <a:t>Good data about a new market</a:t>
            </a:r>
          </a:p>
          <a:p>
            <a:r>
              <a:rPr lang="en-US" dirty="0"/>
              <a:t>Very careful (almost painstaking) empirical work</a:t>
            </a:r>
          </a:p>
          <a:p>
            <a:pPr lvl="1"/>
            <a:r>
              <a:rPr lang="en-US" dirty="0"/>
              <a:t>The draft is 89 pages (including appendix)</a:t>
            </a:r>
          </a:p>
          <a:p>
            <a:r>
              <a:rPr lang="en-US" dirty="0"/>
              <a:t>China’s bond market provides many interesting ways to cut the data</a:t>
            </a:r>
          </a:p>
          <a:p>
            <a:pPr lvl="1"/>
            <a:r>
              <a:rPr lang="en-US" dirty="0"/>
              <a:t>Trading venue: interbank vs. exchange</a:t>
            </a:r>
          </a:p>
          <a:p>
            <a:pPr lvl="1"/>
            <a:r>
              <a:rPr lang="en-US" dirty="0"/>
              <a:t>Bond type: corporate, enterprise, MTN, …</a:t>
            </a:r>
          </a:p>
          <a:p>
            <a:pPr lvl="1"/>
            <a:r>
              <a:rPr lang="en-US" dirty="0"/>
              <a:t>Market participants: local institutional, local retail, and foreign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78E848-91D0-E74E-A08D-7997460AC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pPr/>
              <a:t>11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1115737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B6CB7-1D75-D945-9D28-E66EAA0F9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the paper can improve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14ABBD-B423-EC40-A072-533C17B3EC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3072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However, the paper would do much better to </a:t>
            </a:r>
            <a:r>
              <a:rPr lang="en-US" u="sng" dirty="0"/>
              <a:t>provide a coherent conceptual explanation of the heterogeneity in price of liquidity</a:t>
            </a:r>
          </a:p>
          <a:p>
            <a:endParaRPr lang="en-US" dirty="0"/>
          </a:p>
          <a:p>
            <a:r>
              <a:rPr lang="en-US" dirty="0"/>
              <a:t>The current paper intro motivates as a “China paper”</a:t>
            </a:r>
          </a:p>
          <a:p>
            <a:pPr lvl="1"/>
            <a:r>
              <a:rPr lang="en-US" dirty="0"/>
              <a:t>… China’s bond market is huge, yet largely not studied… </a:t>
            </a:r>
          </a:p>
          <a:p>
            <a:pPr lvl="1"/>
            <a:endParaRPr lang="en-US" dirty="0"/>
          </a:p>
          <a:p>
            <a:r>
              <a:rPr lang="en-US" b="1" dirty="0"/>
              <a:t>I think it is possible that the paper can make use of the institutional settings in China to deliver more general insights</a:t>
            </a:r>
          </a:p>
          <a:p>
            <a:pPr lvl="1"/>
            <a:r>
              <a:rPr lang="en-US" dirty="0"/>
              <a:t>Otherwise, it may be less interesting</a:t>
            </a:r>
          </a:p>
          <a:p>
            <a:pPr lvl="1"/>
            <a:endParaRPr lang="en-US" dirty="0"/>
          </a:p>
          <a:p>
            <a:r>
              <a:rPr lang="en-US" dirty="0"/>
              <a:t>I enjoyed reading the paper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7BF8F6-4508-E448-89CF-68D5F2F67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pPr/>
              <a:t>12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2723351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CDB0E-0604-3846-B7BB-EE65C69ED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D577E4-5107-F14A-88B8-83B15C616E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paper </a:t>
            </a:r>
            <a:r>
              <a:rPr lang="en-US" u="sng" dirty="0"/>
              <a:t>empirically</a:t>
            </a:r>
            <a:r>
              <a:rPr lang="en-US" dirty="0"/>
              <a:t> investigates the </a:t>
            </a:r>
            <a:r>
              <a:rPr lang="en-US" u="sng" dirty="0"/>
              <a:t>pricing of liquidity risk</a:t>
            </a:r>
            <a:r>
              <a:rPr lang="en-US" dirty="0"/>
              <a:t> in </a:t>
            </a:r>
            <a:r>
              <a:rPr lang="en-US" u="sng" dirty="0"/>
              <a:t>Chinese corporate bonds</a:t>
            </a:r>
            <a:r>
              <a:rPr lang="en-US" dirty="0"/>
              <a:t>. </a:t>
            </a:r>
          </a:p>
          <a:p>
            <a:r>
              <a:rPr lang="en-US" dirty="0"/>
              <a:t>The paper finds: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Liquidity risk is priced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The price of liquidity risk is heterogeneous</a:t>
            </a:r>
          </a:p>
          <a:p>
            <a:endParaRPr lang="en-US" dirty="0"/>
          </a:p>
          <a:p>
            <a:r>
              <a:rPr lang="en-US" dirty="0"/>
              <a:t>My two cents:</a:t>
            </a:r>
          </a:p>
          <a:p>
            <a:pPr lvl="1"/>
            <a:r>
              <a:rPr lang="en-US" dirty="0"/>
              <a:t>The empirical results are careful and intriguing</a:t>
            </a:r>
          </a:p>
          <a:p>
            <a:pPr lvl="1"/>
            <a:r>
              <a:rPr lang="en-US" dirty="0"/>
              <a:t>I am not sure how to interpret the second set of results (</a:t>
            </a:r>
            <a:r>
              <a:rPr lang="en-US" b="1" dirty="0">
                <a:solidFill>
                  <a:srgbClr val="0070C0"/>
                </a:solidFill>
              </a:rPr>
              <a:t>main comment</a:t>
            </a:r>
            <a:r>
              <a:rPr lang="en-US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276DBF-0122-DF44-87A0-FF70FEECA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pPr/>
              <a:t>2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622691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C6A84-481F-8F4D-A0B8-9257E3A80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this paper fits into the literature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F0E797-8916-474F-AB1A-0D7CFA31F4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Old-fashioned asset pricing does not consider liquidity</a:t>
            </a:r>
          </a:p>
          <a:p>
            <a:r>
              <a:rPr lang="en-US" dirty="0"/>
              <a:t>Since </a:t>
            </a:r>
            <a:r>
              <a:rPr lang="en-US" dirty="0" err="1"/>
              <a:t>Amihud</a:t>
            </a:r>
            <a:r>
              <a:rPr lang="en-US" dirty="0"/>
              <a:t> (2002), Pastor-Stambaugh (2003), Acharya-Pedersen (2005), people started to think that liquidity is priced</a:t>
            </a:r>
          </a:p>
          <a:p>
            <a:pPr lvl="1"/>
            <a:r>
              <a:rPr lang="en-US" dirty="0"/>
              <a:t>Recent CFR replications broadly supportive (with caveats)</a:t>
            </a:r>
          </a:p>
          <a:p>
            <a:r>
              <a:rPr lang="en-US" dirty="0"/>
              <a:t>Liquidity pricing in corporate bond market:</a:t>
            </a:r>
          </a:p>
          <a:p>
            <a:pPr lvl="1"/>
            <a:r>
              <a:rPr lang="en-US" dirty="0"/>
              <a:t>Bao, Pan, and Wang (2011), </a:t>
            </a:r>
            <a:r>
              <a:rPr lang="en-US" dirty="0" err="1"/>
              <a:t>Friewald</a:t>
            </a:r>
            <a:r>
              <a:rPr lang="en-US" dirty="0"/>
              <a:t>, </a:t>
            </a:r>
            <a:r>
              <a:rPr lang="en-US" dirty="0" err="1"/>
              <a:t>Jankowitsch</a:t>
            </a:r>
            <a:r>
              <a:rPr lang="en-US" dirty="0"/>
              <a:t>, and Subrahmanyam (2012), Dick-Nielsen, </a:t>
            </a:r>
            <a:r>
              <a:rPr lang="en-US" dirty="0" err="1"/>
              <a:t>Feldhütter</a:t>
            </a:r>
            <a:r>
              <a:rPr lang="en-US" dirty="0"/>
              <a:t>, and </a:t>
            </a:r>
            <a:r>
              <a:rPr lang="en-US" dirty="0" err="1"/>
              <a:t>Lando</a:t>
            </a:r>
            <a:r>
              <a:rPr lang="en-US" dirty="0"/>
              <a:t> (2012)</a:t>
            </a:r>
          </a:p>
          <a:p>
            <a:pPr lvl="1"/>
            <a:r>
              <a:rPr lang="en-US" dirty="0"/>
              <a:t>FJS finds that liquidity matters more in bad times, and for low quality bonds</a:t>
            </a:r>
          </a:p>
          <a:p>
            <a:r>
              <a:rPr lang="en-US" dirty="0"/>
              <a:t>This paper: </a:t>
            </a:r>
          </a:p>
          <a:p>
            <a:pPr lvl="1"/>
            <a:r>
              <a:rPr lang="en-US" dirty="0"/>
              <a:t>Liquidity pricing in the Chinese bond market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78E848-91D0-E74E-A08D-7997460AC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pPr/>
              <a:t>3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2110918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EBCEB-2AC6-494B-8AD5-2425DF4F9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Conceptual: what governs liquidity risk pricing?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160F50-A29E-7A4C-B5D3-F0D1619494B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05BC4D-9EC1-9A44-8751-B719D96F4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pPr/>
              <a:t>4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2792312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C6A84-481F-8F4D-A0B8-9257E3A80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“Theory”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1F0E797-8916-474F-AB1A-0D7CFA31F4D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4"/>
                <a:ext cx="10515600" cy="4667251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Returns with transaction costs: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𝑅𝑒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𝐶𝑜𝑢𝑝𝑜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𝑠𝑒𝑙𝑙</m:t>
                              </m:r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</m:s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× </m:t>
                          </m:r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𝑇𝑟𝑎𝑛𝑠𝑎𝑐𝑡𝑖𝑜𝑛𝐶𝑜𝑠𝑡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Thus, transaction costs should be taken into account in pricing: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𝑌𝑖𝑒𝑙</m:t>
                      </m:r>
                      <m:sSub>
                        <m:sSubPr>
                          <m:ctrlPr>
                            <a:rPr lang="en-US" sz="3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0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3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30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3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𝑌𝑖𝑒𝑙</m:t>
                      </m:r>
                      <m:sSubSup>
                        <m:sSubSupPr>
                          <m:ctrlPr>
                            <a:rPr lang="en-US" sz="30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30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3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30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3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lang="en-US" sz="3000" b="0" i="1" smtClean="0">
                              <a:latin typeface="Cambria Math" panose="02040503050406030204" pitchFamily="18" charset="0"/>
                            </a:rPr>
                            <m:t>𝑓𝑟𝑖𝑐𝑡𝑖𝑜𝑛𝑙𝑒𝑠𝑠</m:t>
                          </m:r>
                          <m:r>
                            <a:rPr lang="en-US" sz="3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000" b="0" i="1" smtClean="0">
                              <a:latin typeface="Cambria Math" panose="02040503050406030204" pitchFamily="18" charset="0"/>
                            </a:rPr>
                            <m:t>𝑚𝑎𝑟𝑘𝑒𝑡</m:t>
                          </m:r>
                        </m:sup>
                      </m:sSubSup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3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𝜓</m:t>
                          </m:r>
                        </m:e>
                        <m:sub>
                          <m:r>
                            <a:rPr lang="en-US" sz="3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sz="3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US" sz="3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𝐿𝑖𝑞𝑢𝑖𝑑𝑖𝑡</m:t>
                      </m:r>
                      <m:sSub>
                        <m:sSubPr>
                          <m:ctrlPr>
                            <a:rPr lang="en-US" sz="3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3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3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3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</m:oMath>
                  </m:oMathPara>
                </a14:m>
                <a:endParaRPr lang="en-US" sz="3000" dirty="0">
                  <a:solidFill>
                    <a:srgbClr val="FF0000"/>
                  </a:solidFill>
                </a:endParaRPr>
              </a:p>
              <a:p>
                <a:r>
                  <a:rPr lang="en-US" dirty="0"/>
                  <a:t>First prediction: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𝜓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US" dirty="0"/>
                  <a:t>   (fairly straightforward)</a:t>
                </a:r>
              </a:p>
              <a:p>
                <a:r>
                  <a:rPr lang="en-US" b="1" dirty="0"/>
                  <a:t>Addition predictions: what determines variation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𝝍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𝒕</m:t>
                        </m:r>
                      </m:sub>
                    </m:sSub>
                  </m:oMath>
                </a14:m>
                <a:r>
                  <a:rPr lang="en-US" b="1" dirty="0"/>
                  <a:t>?</a:t>
                </a:r>
              </a:p>
              <a:p>
                <a:pPr lvl="1"/>
                <a:r>
                  <a:rPr lang="en-US" dirty="0"/>
                  <a:t>E.g. Trading frequency of market participants would matter (Li and Yu (2020))</a:t>
                </a:r>
              </a:p>
              <a:p>
                <a:pPr lvl="1"/>
                <a:r>
                  <a:rPr lang="en-US" dirty="0"/>
                  <a:t>Covariance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𝑇𝑟𝑎𝑛𝑠𝑎𝑐𝑡𝑖𝑜𝑛𝐶𝑜𝑠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dirty="0"/>
                  <a:t>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𝑠𝑒𝑙𝑙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dirty="0"/>
                  <a:t> would matter… </a:t>
                </a:r>
                <a:r>
                  <a:rPr lang="en-US" dirty="0" err="1"/>
                  <a:t>etc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1F0E797-8916-474F-AB1A-0D7CFA31F4D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4"/>
                <a:ext cx="10515600" cy="4667251"/>
              </a:xfrm>
              <a:blipFill>
                <a:blip r:embed="rId2"/>
                <a:stretch>
                  <a:fillRect l="-1086" t="-2168" r="-4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78E848-91D0-E74E-A08D-7997460AC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pPr/>
              <a:t>5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086179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EBCEB-2AC6-494B-8AD5-2425DF4F9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Let’s interpret the results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160F50-A29E-7A4C-B5D3-F0D1619494B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05BC4D-9EC1-9A44-8751-B719D96F4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pPr/>
              <a:t>6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5849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C6A84-481F-8F4D-A0B8-9257E3A80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Yes, liquidity is priced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F0E797-8916-474F-AB1A-0D7CFA31F4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67251"/>
          </a:xfrm>
        </p:spPr>
        <p:txBody>
          <a:bodyPr>
            <a:normAutofit/>
          </a:bodyPr>
          <a:lstStyle/>
          <a:p>
            <a:r>
              <a:rPr lang="en-US" dirty="0"/>
              <a:t>To measure liquidity, the paper uses PCs extracted from 5 measures</a:t>
            </a:r>
          </a:p>
          <a:p>
            <a:pPr lvl="1"/>
            <a:r>
              <a:rPr lang="en-US" sz="1800" dirty="0"/>
              <a:t>Measures = </a:t>
            </a:r>
            <a:r>
              <a:rPr lang="en-US" sz="1800" dirty="0" err="1"/>
              <a:t>Amihud</a:t>
            </a:r>
            <a:r>
              <a:rPr lang="en-US" sz="1800" dirty="0"/>
              <a:t>, Interquartile price range, Price dispersion, Corwin-Schultz High-low spread, and Corrected high-low</a:t>
            </a:r>
          </a:p>
          <a:p>
            <a:pPr lvl="1"/>
            <a:r>
              <a:rPr lang="en-US" dirty="0"/>
              <a:t>Good idea, as liquidity measures are noisy</a:t>
            </a:r>
          </a:p>
          <a:p>
            <a:endParaRPr lang="en-US" dirty="0"/>
          </a:p>
          <a:p>
            <a:r>
              <a:rPr lang="en-US" dirty="0"/>
              <a:t>Finding: 1 SD higher liquidity (PC1) </a:t>
            </a:r>
            <a:r>
              <a:rPr lang="en-US" dirty="0">
                <a:sym typeface="Wingdings" pitchFamily="2" charset="2"/>
              </a:rPr>
              <a:t> 10.7bp lower yield spread</a:t>
            </a:r>
          </a:p>
          <a:p>
            <a:pPr lvl="1"/>
            <a:r>
              <a:rPr lang="en-US" dirty="0">
                <a:sym typeface="Wingdings" pitchFamily="2" charset="2"/>
              </a:rPr>
              <a:t>Believable results</a:t>
            </a:r>
          </a:p>
          <a:p>
            <a:pPr lvl="1"/>
            <a:r>
              <a:rPr lang="en-US" dirty="0"/>
              <a:t>Results quantitatively similar to </a:t>
            </a:r>
            <a:r>
              <a:rPr lang="en-US" dirty="0" err="1"/>
              <a:t>Friewald</a:t>
            </a:r>
            <a:r>
              <a:rPr lang="en-US" dirty="0"/>
              <a:t>, </a:t>
            </a:r>
            <a:r>
              <a:rPr lang="en-US" dirty="0" err="1"/>
              <a:t>Jankowitsch</a:t>
            </a:r>
            <a:r>
              <a:rPr lang="en-US" dirty="0"/>
              <a:t>, and Subrahmanyam (2012) on U.S. corporate bonds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78E848-91D0-E74E-A08D-7997460AC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pPr/>
              <a:t>7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110406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D3C13-CBF4-CF48-ADAF-3FF7E7ED5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760" y="73502"/>
            <a:ext cx="10911840" cy="977424"/>
          </a:xfrm>
        </p:spPr>
        <p:txBody>
          <a:bodyPr/>
          <a:lstStyle/>
          <a:p>
            <a:r>
              <a:rPr lang="en-US" dirty="0"/>
              <a:t>Liquidity is priced less in the interbank market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ADACBF-3401-1147-9172-C2A19098D9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6760" y="1050925"/>
            <a:ext cx="10607040" cy="567054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Table 4: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Paper: retail traders are on exchange. They trade much more frequently but in small amounts. </a:t>
            </a:r>
          </a:p>
          <a:p>
            <a:pPr lvl="1"/>
            <a:r>
              <a:rPr lang="en-US" dirty="0"/>
              <a:t>This can be theoretically justified, but need a lot more details. </a:t>
            </a:r>
          </a:p>
          <a:p>
            <a:pPr lvl="1"/>
            <a:r>
              <a:rPr lang="en-US" dirty="0"/>
              <a:t>What fraction of the market is retail? Is their presence sufficient to justify the difference? How frequently do they turnover their portfolio? 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EDF516-F835-E24E-AFB7-664D437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pPr/>
              <a:t>8</a:t>
            </a:fld>
            <a:endParaRPr lang="en-CN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4229316-4E65-A44A-A898-A77ACFCA1E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4000" y="2085212"/>
            <a:ext cx="8559800" cy="2667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EED88D1-6938-1342-A52C-E51B3F9F76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15150" y="783783"/>
            <a:ext cx="5104130" cy="1251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136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C6A84-481F-8F4D-A0B8-9257E3A80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other findings of heterogeneity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1F0E797-8916-474F-AB1A-0D7CFA31F4D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4"/>
                <a:ext cx="10515600" cy="4667251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The paper looks at more cuts of the data</a:t>
                </a:r>
              </a:p>
              <a:p>
                <a:endParaRPr lang="en-US" dirty="0"/>
              </a:p>
              <a:p>
                <a:r>
                  <a:rPr lang="en-US" dirty="0"/>
                  <a:t>There are several shocks to </a:t>
                </a:r>
                <a:r>
                  <a:rPr lang="en-US" dirty="0">
                    <a:solidFill>
                      <a:schemeClr val="accent6">
                        <a:lumMod val="75000"/>
                      </a:schemeClr>
                    </a:solidFill>
                  </a:rPr>
                  <a:t>bond liquidity</a:t>
                </a:r>
                <a:r>
                  <a:rPr lang="en-US" dirty="0"/>
                  <a:t>…</a:t>
                </a: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dirty="0"/>
                  <a:t>Repo eligibility change in 2014</a:t>
                </a: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dirty="0"/>
                  <a:t>Rescinding the implicit credit guarantee of “</a:t>
                </a:r>
                <a:r>
                  <a:rPr lang="en-US" dirty="0" err="1"/>
                  <a:t>Chengtou</a:t>
                </a:r>
                <a:r>
                  <a:rPr lang="en-US" dirty="0"/>
                  <a:t>” bonds</a:t>
                </a: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dirty="0"/>
                  <a:t>Crackdown on agent holding activities</a:t>
                </a: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dirty="0"/>
                  <a:t>Liberalization on foreign investment</a:t>
                </a:r>
              </a:p>
              <a:p>
                <a:endParaRPr lang="en-US" dirty="0"/>
              </a:p>
              <a:p>
                <a:r>
                  <a:rPr lang="en-US" dirty="0"/>
                  <a:t>However, it is unclear what is their shock to the </a:t>
                </a:r>
                <a:r>
                  <a:rPr lang="en-US" dirty="0">
                    <a:solidFill>
                      <a:srgbClr val="FF0000"/>
                    </a:solidFill>
                  </a:rPr>
                  <a:t>pricing of liquidity</a:t>
                </a:r>
                <a:r>
                  <a:rPr lang="en-US" dirty="0"/>
                  <a:t>: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𝑌𝑖𝑒𝑙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𝑌𝑖𝑒𝑙</m:t>
                      </m:r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𝑓𝑟𝑖𝑐𝑡𝑖𝑜𝑛𝑙𝑒𝑠𝑠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𝑚𝑎𝑟𝑘𝑒𝑡</m:t>
                          </m:r>
                        </m:sup>
                      </m:sSubSup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𝜓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US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𝐿𝑖𝑞𝑢𝑖𝑑𝑖𝑡</m:t>
                      </m:r>
                      <m:sSub>
                        <m:sSubPr>
                          <m:ctrlPr>
                            <a:rPr lang="en-US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1F0E797-8916-474F-AB1A-0D7CFA31F4D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4"/>
                <a:ext cx="10515600" cy="4667251"/>
              </a:xfrm>
              <a:blipFill>
                <a:blip r:embed="rId2"/>
                <a:stretch>
                  <a:fillRect l="-1086" t="-21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78E848-91D0-E74E-A08D-7997460AC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pPr/>
              <a:t>9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629216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6266</TotalTime>
  <Words>672</Words>
  <Application>Microsoft Macintosh PowerPoint</Application>
  <PresentationFormat>Widescreen</PresentationFormat>
  <Paragraphs>96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Times New Roman</vt:lpstr>
      <vt:lpstr>Office Theme</vt:lpstr>
      <vt:lpstr>Discussion of   What drives liquidity in the Chinese credit bond markets?</vt:lpstr>
      <vt:lpstr>Overview</vt:lpstr>
      <vt:lpstr>How this paper fits into the literature</vt:lpstr>
      <vt:lpstr>1. Conceptual: what governs liquidity risk pricing?</vt:lpstr>
      <vt:lpstr>“Theory”</vt:lpstr>
      <vt:lpstr>2. Let’s interpret the results</vt:lpstr>
      <vt:lpstr>Yes, liquidity is priced</vt:lpstr>
      <vt:lpstr>Liquidity is priced less in the interbank market</vt:lpstr>
      <vt:lpstr>The other findings of heterogeneity</vt:lpstr>
      <vt:lpstr>3. Assessment and recommendations</vt:lpstr>
      <vt:lpstr>The good</vt:lpstr>
      <vt:lpstr>Where the paper can improve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Jiacui Li</dc:creator>
  <cp:lastModifiedBy>J Li</cp:lastModifiedBy>
  <cp:revision>497</cp:revision>
  <cp:lastPrinted>2020-10-21T22:58:17Z</cp:lastPrinted>
  <dcterms:created xsi:type="dcterms:W3CDTF">2020-07-31T20:41:02Z</dcterms:created>
  <dcterms:modified xsi:type="dcterms:W3CDTF">2021-07-06T21:29:44Z</dcterms:modified>
</cp:coreProperties>
</file>