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7"/>
  </p:notesMasterIdLst>
  <p:sldIdLst>
    <p:sldId id="256" r:id="rId2"/>
    <p:sldId id="305" r:id="rId3"/>
    <p:sldId id="362" r:id="rId4"/>
    <p:sldId id="334" r:id="rId5"/>
    <p:sldId id="363" r:id="rId6"/>
    <p:sldId id="364" r:id="rId7"/>
    <p:sldId id="336" r:id="rId8"/>
    <p:sldId id="365" r:id="rId9"/>
    <p:sldId id="366" r:id="rId10"/>
    <p:sldId id="367" r:id="rId11"/>
    <p:sldId id="368" r:id="rId12"/>
    <p:sldId id="369" r:id="rId13"/>
    <p:sldId id="370" r:id="rId14"/>
    <p:sldId id="340" r:id="rId15"/>
    <p:sldId id="349" r:id="rId16"/>
  </p:sldIdLst>
  <p:sldSz cx="12192000" cy="6858000"/>
  <p:notesSz cx="6858000" cy="9144000"/>
  <p:defaultTextStyle>
    <a:defPPr>
      <a:defRPr lang="en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4694"/>
  </p:normalViewPr>
  <p:slideViewPr>
    <p:cSldViewPr snapToGrid="0" snapToObjects="1">
      <p:cViewPr varScale="1">
        <p:scale>
          <a:sx n="112" d="100"/>
          <a:sy n="112" d="100"/>
        </p:scale>
        <p:origin x="57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8439F0-9A87-A14E-AC8F-65097B7EA35B}" type="datetimeFigureOut">
              <a:rPr lang="en-US" smtClean="0"/>
              <a:t>12/19/21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2D43AA-A749-B24C-BF50-6A901D1E56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83568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136EB0-362A-3D49-B4A1-B866354AB3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/>
              <a:t>Click to edit Master title style</a:t>
            </a:r>
            <a:endParaRPr lang="en-C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0DB61FF-3E7C-4749-8390-E04440C51AB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64D00B-A98C-E942-A2C8-BA1653258D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AA9AA18B-81D4-5C47-A68D-338C18E3FC49}" type="datetime1">
              <a:rPr lang="en-US" smtClean="0"/>
              <a:t>12/19/21</a:t>
            </a:fld>
            <a:endParaRPr lang="en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26EB56-4B23-9944-A3E4-5BF4E2954E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en-C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B50926-EE1A-664E-A8D7-87D22EA523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B73C8E0-8432-ED4E-8ED4-BA193737B201}" type="slidenum">
              <a:rPr lang="en-CN" smtClean="0"/>
              <a:pPr/>
              <a:t>‹#›</a:t>
            </a:fld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37795089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33C086-1A2B-C04B-A0A9-C9169131C7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ABB2F88-EC10-944F-9DF4-0880DD8E087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23EE16-858E-EC49-9F55-0C4C2D9B97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C9F1C-1734-CC4B-8582-7BF6263C85CC}" type="datetime1">
              <a:rPr lang="en-US" smtClean="0"/>
              <a:t>12/19/21</a:t>
            </a:fld>
            <a:endParaRPr lang="en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9D08EC-3F36-9843-8145-BF4E455AE9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686C28-ED31-0E4A-AA85-06DB7441FE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3C8E0-8432-ED4E-8ED4-BA193737B201}" type="slidenum">
              <a:rPr lang="en-CN" smtClean="0"/>
              <a:t>‹#›</a:t>
            </a:fld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11030895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1CFB44A-0412-3148-AE34-A03C42677F4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D9FB1C9-BC09-4047-81CE-1EC6DE4894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929AEC-034F-874A-84D0-0C8CE40F4B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FF963-E87F-3F4B-94E3-D7E4C026FDEE}" type="datetime1">
              <a:rPr lang="en-US" smtClean="0"/>
              <a:t>12/19/21</a:t>
            </a:fld>
            <a:endParaRPr lang="en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6E7778-2B95-D541-95AB-EE682B3DFF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2D7485-A822-0C47-84A9-22FD7BBC9B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3C8E0-8432-ED4E-8ED4-BA193737B201}" type="slidenum">
              <a:rPr lang="en-CN" smtClean="0"/>
              <a:t>‹#›</a:t>
            </a:fld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39255035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C279C0-217E-D74D-8477-22DA9D2810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/>
              <a:t>Click to edit Master title style</a:t>
            </a:r>
            <a:endParaRPr lang="en-C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19C0F9-477B-0B42-B8F0-3806782B66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529406-F8D5-4541-8D14-82C17499C2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D6637297-6FE2-6642-AAFF-6F93A26D4169}" type="datetime1">
              <a:rPr lang="en-US" smtClean="0"/>
              <a:t>12/19/21</a:t>
            </a:fld>
            <a:endParaRPr lang="en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F57404-37B0-E64A-84EB-0B9608323C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en-C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45AC29-A158-604C-BE5E-9921D82425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B73C8E0-8432-ED4E-8ED4-BA193737B201}" type="slidenum">
              <a:rPr lang="en-CN" smtClean="0"/>
              <a:pPr/>
              <a:t>‹#›</a:t>
            </a:fld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5331193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C17200-35DB-C747-AC15-0B121B6DFE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/>
              <a:t>Click to edit Master title style</a:t>
            </a:r>
            <a:endParaRPr lang="en-C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C718A81-32FA-414A-8A3C-C9A92BA762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0EC5CF-E912-E14E-A64E-E278498266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11F3E32C-68A8-E745-83B9-CCC0B14DA3EF}" type="datetime1">
              <a:rPr lang="en-US" smtClean="0"/>
              <a:t>12/19/21</a:t>
            </a:fld>
            <a:endParaRPr lang="en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A82987-78AA-EB46-8589-DDE4E99C9B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en-C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3B55B3-15DD-0A4D-80B4-A2310C3E5D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B73C8E0-8432-ED4E-8ED4-BA193737B201}" type="slidenum">
              <a:rPr lang="en-CN" smtClean="0"/>
              <a:pPr/>
              <a:t>‹#›</a:t>
            </a:fld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4337990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E5D327-D6FA-644B-8653-24891AC5E4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7B4079-634C-BC47-921D-B01A0C6155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5A7640B-4EE6-E84E-92E7-4FDEBB7076E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B187556-F2C8-D149-AE5D-B93C32982D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9FE88-A458-B043-99A9-1FE9F6B855D3}" type="datetime1">
              <a:rPr lang="en-US" smtClean="0"/>
              <a:t>12/19/21</a:t>
            </a:fld>
            <a:endParaRPr lang="en-C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6EBA8E6-DF47-E64E-816F-D0848E5444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46F1386-CC3C-FE48-8593-8B10437E5A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3C8E0-8432-ED4E-8ED4-BA193737B201}" type="slidenum">
              <a:rPr lang="en-CN" smtClean="0"/>
              <a:t>‹#›</a:t>
            </a:fld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42210247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78DDAD-9255-594E-8AB1-3F47DD964A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696CE6C-D2EE-FB45-8BA6-DF4460C7A2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B90C121-467E-3A4C-8BE5-0E45D633E6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4699609-B2ED-874B-8257-8BBDE31A902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956AF15-3F7C-6D46-9BF5-8BE778CE1AD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A54A33A-2F2D-D64A-A7D8-382F6B40AB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1F2EA-3636-C648-A927-B3F3A48ED59A}" type="datetime1">
              <a:rPr lang="en-US" smtClean="0"/>
              <a:t>12/19/21</a:t>
            </a:fld>
            <a:endParaRPr lang="en-C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764FB0C-1735-264B-8593-4109925BAA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617F8C7-4916-A24D-8BAA-5197766E5E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3C8E0-8432-ED4E-8ED4-BA193737B201}" type="slidenum">
              <a:rPr lang="en-CN" smtClean="0"/>
              <a:t>‹#›</a:t>
            </a:fld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26405886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84BB0E-B6AA-694A-BC0B-D14F45338E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90C40F1-98E7-A947-B1A3-0A1DC4A02E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4419E-FBC3-9C41-97F8-BF58D7E9501B}" type="datetime1">
              <a:rPr lang="en-US" smtClean="0"/>
              <a:t>12/19/21</a:t>
            </a:fld>
            <a:endParaRPr lang="en-C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86B6C67-98FB-8F45-B3AA-760C3662C0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45C4BC7-55BB-F145-B3B1-0FF2F0E67D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3C8E0-8432-ED4E-8ED4-BA193737B201}" type="slidenum">
              <a:rPr lang="en-CN" smtClean="0"/>
              <a:t>‹#›</a:t>
            </a:fld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3386787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E7B3FE7-05F9-5542-A3C5-5A6F02CC37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818E1-B307-3C41-A2E2-C2D05B21ABE2}" type="datetime1">
              <a:rPr lang="en-US" smtClean="0"/>
              <a:t>12/19/21</a:t>
            </a:fld>
            <a:endParaRPr lang="en-C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F237446-EDC2-094B-84B1-DFE049E67F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F70023F-327E-134E-98D7-6DD3C5A0B3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3C8E0-8432-ED4E-8ED4-BA193737B201}" type="slidenum">
              <a:rPr lang="en-CN" smtClean="0"/>
              <a:t>‹#›</a:t>
            </a:fld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34887374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A2D6DB-8012-0649-945D-53667E007C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4E6A42-E7E8-E440-8E25-5B18CD9CF6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226B6B9-7ACF-794C-B7CD-6489A44C001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78A0ABC-470B-3142-B34F-0D255623E7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B94E5-8928-5747-9143-CE0834706CCB}" type="datetime1">
              <a:rPr lang="en-US" smtClean="0"/>
              <a:t>12/19/21</a:t>
            </a:fld>
            <a:endParaRPr lang="en-C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C87E2FA-310C-0047-B3EB-7A5CABE75D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D702A4F-1FBB-C840-BEDA-9DF034F69B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3C8E0-8432-ED4E-8ED4-BA193737B201}" type="slidenum">
              <a:rPr lang="en-CN" smtClean="0"/>
              <a:t>‹#›</a:t>
            </a:fld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29590081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2017E1-FD09-5745-9D29-3FD3BAC736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400B940-F564-8B48-8563-1C7B8999288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B4151EA-A563-0442-AF06-937A350B96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2CF7EC5-94A9-6B47-BA4B-BCCB9F818D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16F22-101F-AC4D-8E85-C55550080B19}" type="datetime1">
              <a:rPr lang="en-US" smtClean="0"/>
              <a:t>12/19/21</a:t>
            </a:fld>
            <a:endParaRPr lang="en-C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626D20D-0696-5B46-9F2D-96D4890ED8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FDD149-BB38-7642-8169-41E380B25D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3C8E0-8432-ED4E-8ED4-BA193737B201}" type="slidenum">
              <a:rPr lang="en-CN" smtClean="0"/>
              <a:t>‹#›</a:t>
            </a:fld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15624023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C616E33-DD97-C941-86C4-11B962D06E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856233-380D-664B-BDE4-753E01EE9E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01FFFC-CED1-794E-B058-CCEF00770D9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597816-6AFB-1842-8032-994C4180E5C5}" type="datetime1">
              <a:rPr lang="en-US" smtClean="0"/>
              <a:t>12/19/21</a:t>
            </a:fld>
            <a:endParaRPr lang="en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16E703-F9A1-1A4E-8E9E-B723CF61698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056C47-2A1C-C043-8E0A-CF06F0DFE44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73C8E0-8432-ED4E-8ED4-BA193737B201}" type="slidenum">
              <a:rPr lang="en-CN" smtClean="0"/>
              <a:t>‹#›</a:t>
            </a:fld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17049340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oecd.org/corporate/Owners-of-the-Worlds-Listed-Companies.pdf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02EB6B-B38D-C246-BF8D-A282ADADE8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11480" y="868363"/>
            <a:ext cx="10835640" cy="2387600"/>
          </a:xfrm>
        </p:spPr>
        <p:txBody>
          <a:bodyPr>
            <a:normAutofit/>
          </a:bodyPr>
          <a:lstStyle/>
          <a:p>
            <a:r>
              <a:rPr lang="en-US" sz="3400" dirty="0"/>
              <a:t>Discussion of </a:t>
            </a:r>
            <a:br>
              <a:rPr lang="en-US" sz="3400" dirty="0"/>
            </a:br>
            <a:br>
              <a:rPr lang="en-US" sz="3400" dirty="0"/>
            </a:br>
            <a:r>
              <a:rPr lang="en-US" sz="3400" b="1" dirty="0"/>
              <a:t>What Do the Portfolios of Individual Investors Reveal About the Cross-Section of Equity Returns?</a:t>
            </a:r>
            <a:endParaRPr lang="en-US" sz="3300" b="1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3C85601-D0C0-8C47-B55A-8EE04B790F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1924119"/>
          </a:xfrm>
        </p:spPr>
        <p:txBody>
          <a:bodyPr>
            <a:normAutofit lnSpcReduction="10000"/>
          </a:bodyPr>
          <a:lstStyle/>
          <a:p>
            <a:r>
              <a:rPr lang="en-US" sz="2500" dirty="0"/>
              <a:t>B</a:t>
            </a:r>
            <a:r>
              <a:rPr lang="en-CN" sz="2500"/>
              <a:t>y </a:t>
            </a:r>
            <a:r>
              <a:rPr lang="en-US" sz="2500" dirty="0"/>
              <a:t>Sebastien </a:t>
            </a:r>
            <a:r>
              <a:rPr lang="en-US" sz="2500" dirty="0" err="1"/>
              <a:t>Betermier</a:t>
            </a:r>
            <a:r>
              <a:rPr lang="en-US" sz="2500" dirty="0"/>
              <a:t>, Laurent E. </a:t>
            </a:r>
            <a:r>
              <a:rPr lang="en-US" sz="2500" dirty="0" err="1"/>
              <a:t>Calvet</a:t>
            </a:r>
            <a:r>
              <a:rPr lang="en-US" sz="2500" dirty="0"/>
              <a:t>, </a:t>
            </a:r>
            <a:r>
              <a:rPr lang="en-US" sz="2500" dirty="0" err="1"/>
              <a:t>Samuli</a:t>
            </a:r>
            <a:r>
              <a:rPr lang="en-US" sz="2500" dirty="0"/>
              <a:t> </a:t>
            </a:r>
            <a:r>
              <a:rPr lang="en-US" sz="2500" dirty="0" err="1"/>
              <a:t>Knüpfer</a:t>
            </a:r>
            <a:r>
              <a:rPr lang="en-US" sz="2500" dirty="0"/>
              <a:t>, and Jens Kvaerner</a:t>
            </a:r>
            <a:endParaRPr lang="en-US" sz="2000" dirty="0"/>
          </a:p>
          <a:p>
            <a:r>
              <a:rPr lang="en-CN" sz="2000"/>
              <a:t>@</a:t>
            </a:r>
            <a:r>
              <a:rPr lang="en-US" sz="2000" dirty="0"/>
              <a:t>CFE</a:t>
            </a:r>
            <a:r>
              <a:rPr lang="en-CN" sz="2000"/>
              <a:t> 202</a:t>
            </a:r>
            <a:r>
              <a:rPr lang="en-US" sz="2000" dirty="0"/>
              <a:t>1</a:t>
            </a:r>
            <a:endParaRPr lang="en-CN" sz="2000" dirty="0"/>
          </a:p>
          <a:p>
            <a:endParaRPr lang="en-CN" sz="2000" dirty="0"/>
          </a:p>
          <a:p>
            <a:r>
              <a:rPr lang="en-CN" sz="2000" dirty="0"/>
              <a:t>Discussant: “J” Jiacui Li</a:t>
            </a:r>
          </a:p>
          <a:p>
            <a:endParaRPr lang="en-CN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135E68E-6DF0-8740-B9DF-FF32DD495B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3C8E0-8432-ED4E-8ED4-BA193737B201}" type="slidenum">
              <a:rPr lang="en-CN" smtClean="0"/>
              <a:pPr/>
              <a:t>1</a:t>
            </a:fld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3863418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E68425-3340-AF4F-AA44-9F2B8C161B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There is an unfortunate conflict…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78CBA7D-1399-5A44-9E7C-39A3F1D084F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r>
                  <a:rPr lang="en-US" dirty="0"/>
                  <a:t>… between </a:t>
                </a:r>
                <a:r>
                  <a:rPr lang="en-US" u="sng" dirty="0"/>
                  <a:t>theoretically realistic</a:t>
                </a:r>
                <a:r>
                  <a:rPr lang="en-US" dirty="0"/>
                  <a:t> hedging-based premium and </a:t>
                </a:r>
                <a:r>
                  <a:rPr lang="en-US" u="sng" dirty="0"/>
                  <a:t>empirically publishable</a:t>
                </a:r>
                <a:r>
                  <a:rPr lang="en-US" dirty="0"/>
                  <a:t> cross-sectional return predictors</a:t>
                </a:r>
              </a:p>
              <a:p>
                <a:endParaRPr lang="en-US" dirty="0"/>
              </a:p>
              <a:p>
                <a:r>
                  <a:rPr lang="en-US" u="sng" dirty="0"/>
                  <a:t>Empirically publishable threshold:</a:t>
                </a:r>
                <a:r>
                  <a:rPr lang="en-US" dirty="0"/>
                  <a:t> t-stat &gt; 2 (some say 3)</a:t>
                </a:r>
              </a:p>
              <a:p>
                <a:pPr lvl="1"/>
                <a:r>
                  <a:rPr lang="en-US" dirty="0"/>
                  <a:t>This paper, with 21 years of data, finds t-stats around 2.5</a:t>
                </a:r>
              </a:p>
              <a:p>
                <a:pPr lvl="1"/>
                <a:r>
                  <a:rPr lang="en-US" dirty="0"/>
                  <a:t>For inferring expected returns 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1/2</m:t>
                        </m:r>
                      </m:sup>
                    </m:sSup>
                  </m:oMath>
                </a14:m>
                <a:r>
                  <a:rPr lang="en-US" dirty="0"/>
                  <a:t> convergence rate), even using 1963 – 2021 sample (58 years) require roughly </a:t>
                </a:r>
                <a:r>
                  <a:rPr lang="en-US" b="1" dirty="0"/>
                  <a:t>6-7%</a:t>
                </a:r>
                <a:r>
                  <a:rPr lang="en-US" dirty="0"/>
                  <a:t> annual return for t-stat &gt; 2</a:t>
                </a:r>
              </a:p>
              <a:p>
                <a:endParaRPr lang="en-US" b="1" dirty="0"/>
              </a:p>
              <a:p>
                <a:r>
                  <a:rPr lang="en-US" b="1" dirty="0"/>
                  <a:t>Conclusion:</a:t>
                </a:r>
                <a:r>
                  <a:rPr lang="en-US" dirty="0"/>
                  <a:t> if a return predictor is publishable, it is difficult to be (fully) interpreted as hedging premium</a:t>
                </a:r>
              </a:p>
              <a:p>
                <a:endParaRPr lang="en-US" dirty="0"/>
              </a:p>
              <a:p>
                <a:endParaRPr lang="en-US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78CBA7D-1399-5A44-9E7C-39A3F1D084F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86" t="-348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B6B9D45-A69E-634E-9E46-C9983DC220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3C8E0-8432-ED4E-8ED4-BA193737B201}" type="slidenum">
              <a:rPr lang="en-CN" smtClean="0"/>
              <a:pPr/>
              <a:t>10</a:t>
            </a:fld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20198883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F00DC6-2C4C-FF44-861D-4F89B1D47B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256"/>
            <a:ext cx="10515600" cy="990738"/>
          </a:xfrm>
        </p:spPr>
        <p:txBody>
          <a:bodyPr/>
          <a:lstStyle/>
          <a:p>
            <a:r>
              <a:rPr lang="en-US" dirty="0"/>
              <a:t>2) Understanding the magnitudes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0778867-731D-9940-A0C5-04174FAC468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371600"/>
                <a:ext cx="10754710" cy="4805363"/>
              </a:xfrm>
            </p:spPr>
            <p:txBody>
              <a:bodyPr>
                <a:normAutofit/>
              </a:bodyPr>
              <a:lstStyle/>
              <a:p>
                <a:r>
                  <a:rPr lang="en-US" dirty="0"/>
                  <a:t>Suggestion: take demand-based price effects seriously</a:t>
                </a:r>
              </a:p>
              <a:p>
                <a:r>
                  <a:rPr lang="en-US" dirty="0"/>
                  <a:t>Clearly, young/poor households have higher demand for certain stocks</a:t>
                </a:r>
              </a:p>
              <a:p>
                <a:pPr lvl="1"/>
                <a:r>
                  <a:rPr lang="en-US" dirty="0"/>
                  <a:t>How much can their demand move prices? </a:t>
                </a:r>
              </a:p>
              <a:p>
                <a:pPr lvl="1"/>
                <a:r>
                  <a:rPr lang="en-US" dirty="0"/>
                  <a:t>How much expected return spread can this generate?</a:t>
                </a:r>
                <a:endParaRPr lang="en-US" b="0" i="1" dirty="0">
                  <a:latin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𝑃𝑟𝑖𝑐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𝑎𝑐𝑡𝑢𝑎𝑙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𝑃𝑟𝑖𝑐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𝑓𝑟𝑖𝑐𝑡𝑖𝑜𝑛𝑙𝑒𝑠𝑠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𝑀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⋅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𝐸𝑥𝑐𝑒𝑠𝑠𝐷𝑒𝑚𝑎𝑛𝑑</m:t>
                    </m:r>
                  </m:oMath>
                </a14:m>
                <a:endParaRPr lang="en-US" dirty="0"/>
              </a:p>
              <a:p>
                <a:pPr lvl="1"/>
                <a:r>
                  <a:rPr lang="en-US" dirty="0"/>
                  <a:t>Everything being equal, higher excess demand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⇒</m:t>
                    </m:r>
                  </m:oMath>
                </a14:m>
                <a:r>
                  <a:rPr lang="en-US" dirty="0"/>
                  <a:t> higher price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⇒</m:t>
                    </m:r>
                  </m:oMath>
                </a14:m>
                <a:r>
                  <a:rPr lang="en-US" dirty="0"/>
                  <a:t> lower E(ret)</a:t>
                </a:r>
              </a:p>
              <a:p>
                <a:pPr lvl="1"/>
                <a:r>
                  <a:rPr lang="en-US" dirty="0"/>
                  <a:t>We have some idea about the price multiplier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𝑀</m:t>
                    </m:r>
                  </m:oMath>
                </a14:m>
                <a:endParaRPr lang="en-US" dirty="0"/>
              </a:p>
              <a:p>
                <a:pPr lvl="2"/>
                <a:r>
                  <a:rPr lang="en-US" dirty="0"/>
                  <a:t>See </a:t>
                </a:r>
                <a:r>
                  <a:rPr lang="en-US" dirty="0" err="1"/>
                  <a:t>Gabaix</a:t>
                </a:r>
                <a:r>
                  <a:rPr lang="en-US" dirty="0"/>
                  <a:t> </a:t>
                </a:r>
                <a:r>
                  <a:rPr lang="en-US" dirty="0" err="1"/>
                  <a:t>Koijen</a:t>
                </a:r>
                <a:r>
                  <a:rPr lang="en-US" dirty="0"/>
                  <a:t> (2021) and all the references therein</a:t>
                </a:r>
              </a:p>
              <a:p>
                <a:r>
                  <a:rPr lang="en-US" dirty="0"/>
                  <a:t>Additional considerations</a:t>
                </a:r>
              </a:p>
              <a:p>
                <a:pPr lvl="1"/>
                <a:r>
                  <a:rPr lang="en-US" dirty="0"/>
                  <a:t>Household ownership is around 30% of stock market in Norway (OECD)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0778867-731D-9940-A0C5-04174FAC468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371600"/>
                <a:ext cx="10754710" cy="4805363"/>
              </a:xfrm>
              <a:blipFill>
                <a:blip r:embed="rId2"/>
                <a:stretch>
                  <a:fillRect l="-1063" t="-23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7C9BE91-3562-BF40-81AD-E9DC46DEC9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3C8E0-8432-ED4E-8ED4-BA193737B201}" type="slidenum">
              <a:rPr lang="en-CN" smtClean="0"/>
              <a:pPr/>
              <a:t>11</a:t>
            </a:fld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33978336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39ACC6-B408-2741-9ABF-B8EAF50A15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Whether the magnitudes can arise from demand-based price effects depends… 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2350D05-96B3-7940-967C-A3C65CE39DD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21657" y="1847849"/>
                <a:ext cx="10948686" cy="4645025"/>
              </a:xfrm>
            </p:spPr>
            <p:txBody>
              <a:bodyPr>
                <a:normAutofit/>
              </a:bodyPr>
              <a:lstStyle/>
              <a:p>
                <a:r>
                  <a:rPr lang="en-US" dirty="0"/>
                  <a:t>… on the </a:t>
                </a:r>
                <a:r>
                  <a:rPr lang="en-US" u="sng" dirty="0"/>
                  <a:t>persistence</a:t>
                </a:r>
                <a:r>
                  <a:rPr lang="en-US" dirty="0"/>
                  <a:t> of age/wealth-related holding patterns</a:t>
                </a:r>
              </a:p>
              <a:p>
                <a:endParaRPr lang="en-US" dirty="0"/>
              </a:p>
              <a:p>
                <a:r>
                  <a:rPr lang="en-US" dirty="0"/>
                  <a:t>On the extreme, suppose these holding characteristics are </a:t>
                </a:r>
                <a:r>
                  <a:rPr lang="en-US" u="sng" dirty="0"/>
                  <a:t>fixed forever</a:t>
                </a:r>
              </a:p>
              <a:p>
                <a:pPr lvl="1"/>
                <a:r>
                  <a:rPr lang="en-US" dirty="0"/>
                  <a:t>Then the resulting “price wedge” is almost certainly too large:</a:t>
                </a:r>
              </a:p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log</m:t>
                          </m:r>
                        </m:fName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Sup>
                                    <m:sSubSup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𝑃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𝑡</m:t>
                                      </m:r>
                                    </m:sub>
                                    <m:sup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𝑎𝑐𝑡𝑢𝑎𝑙</m:t>
                                      </m:r>
                                    </m:sup>
                                  </m:sSubSup>
                                </m:num>
                                <m:den>
                                  <m:sSub>
                                    <m:sSub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𝐷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𝑡</m:t>
                                      </m:r>
                                    </m:sub>
                                  </m:sSub>
                                </m:den>
                              </m:f>
                            </m:e>
                          </m:d>
                        </m:e>
                      </m:func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func>
                            <m:func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sSubSup>
                                        <m:sSubSupPr>
                                          <m:ctrlP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SupPr>
                                        <m:e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𝑃</m:t>
                                          </m:r>
                                        </m:e>
                                        <m:sub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𝑡</m:t>
                                          </m:r>
                                        </m:sub>
                                        <m:sup>
                                          <m: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  <m:t>𝑓𝑟𝑖𝑐𝑡𝑖𝑜𝑛𝑙𝑒𝑠𝑠</m:t>
                                          </m:r>
                                        </m:sup>
                                      </m:sSubSup>
                                    </m:num>
                                    <m:den>
                                      <m:sSub>
                                        <m:sSubPr>
                                          <m:ctrlP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𝐷</m:t>
                                          </m:r>
                                        </m:e>
                                        <m:sub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𝑡</m:t>
                                          </m:r>
                                        </m:sub>
                                      </m:sSub>
                                    </m:den>
                                  </m:f>
                                </m:e>
                              </m:d>
                            </m:e>
                          </m:func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(</m:t>
                      </m:r>
                      <m:nary>
                        <m:naryPr>
                          <m:chr m:val="∑"/>
                          <m:supHide m:val="on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𝑗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≥0</m:t>
                          </m:r>
                        </m:sub>
                        <m:sup/>
                        <m:e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𝜌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⋅</m:t>
                          </m:r>
                          <m:sSubSup>
                            <m:sSubSupPr>
                              <m:ctrlPr>
                                <a:rPr lang="en-US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en-US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en-US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</m:sub>
                            <m:sup>
                              <m:r>
                                <a:rPr lang="en-US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𝐷𝑒𝑣𝑖𝑎𝑡𝑖𝑜𝑛</m:t>
                              </m:r>
                            </m:sup>
                          </m:sSubSup>
                        </m:e>
                      </m:nary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  <a:p>
                <a:endParaRPr lang="en-US" dirty="0"/>
              </a:p>
              <a:p>
                <a:r>
                  <a:rPr lang="en-US" dirty="0"/>
                  <a:t>However, I suspect these holding characteristics are </a:t>
                </a:r>
                <a:r>
                  <a:rPr lang="en-US" u="sng" dirty="0"/>
                  <a:t>mean-reverting</a:t>
                </a:r>
              </a:p>
              <a:p>
                <a:pPr lvl="1"/>
                <a:r>
                  <a:rPr lang="en-US" dirty="0"/>
                  <a:t>If sufficiently mean-reverting, then the ebb-and-flow of these household demand can plausibly drive the observed results</a:t>
                </a: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2350D05-96B3-7940-967C-A3C65CE39DD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21657" y="1847849"/>
                <a:ext cx="10948686" cy="4645025"/>
              </a:xfrm>
              <a:blipFill>
                <a:blip r:embed="rId2"/>
                <a:stretch>
                  <a:fillRect l="-926" t="-2180" b="-10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F0FC461-927A-8D4A-BBBF-FA0DF56F2C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3C8E0-8432-ED4E-8ED4-BA193737B201}" type="slidenum">
              <a:rPr lang="en-CN" smtClean="0"/>
              <a:pPr/>
              <a:t>12</a:t>
            </a:fld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6259551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839986-ADF5-574D-9392-020AF419C2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Summing up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A7078B-C59D-AB4A-BC4F-B12349B856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paper shows that correlated variation in Norwegian household stock holdings is related to the cross-section of expected returns</a:t>
            </a:r>
          </a:p>
          <a:p>
            <a:pPr lvl="1"/>
            <a:r>
              <a:rPr lang="en-US" dirty="0"/>
              <a:t>Great data + careful empirical work</a:t>
            </a:r>
          </a:p>
          <a:p>
            <a:pPr lvl="1"/>
            <a:r>
              <a:rPr lang="en-US" dirty="0"/>
              <a:t>I think more can be done on the mechanism/interpretation front</a:t>
            </a:r>
          </a:p>
          <a:p>
            <a:pPr lvl="1"/>
            <a:endParaRPr lang="en-US" dirty="0"/>
          </a:p>
          <a:p>
            <a:endParaRPr lang="en-US" dirty="0"/>
          </a:p>
          <a:p>
            <a:r>
              <a:rPr lang="en-US" i="1" dirty="0"/>
              <a:t>I really enjoyed reading the paper and wish the authors all the best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BB32230-731A-FF43-B3F8-B6F098BFB6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3C8E0-8432-ED4E-8ED4-BA193737B201}" type="slidenum">
              <a:rPr lang="en-CN" smtClean="0"/>
              <a:pPr/>
              <a:t>13</a:t>
            </a:fld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37354170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7EBCEB-2AC6-494B-8AD5-2425DF4F95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Appendix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160F50-A29E-7A4C-B5D3-F0D1619494B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305BC4D-9EC1-9A44-8751-B719D96F42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3C8E0-8432-ED4E-8ED4-BA193737B201}" type="slidenum">
              <a:rPr lang="en-CN" smtClean="0"/>
              <a:pPr/>
              <a:t>14</a:t>
            </a:fld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40513996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226AEA-7033-3F45-9A79-95E2E768FC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OCED’s numbers on Norwegian direct household ownership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6B5483-37C2-8640-B15D-FFE437CDAE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>
                <a:hlinkClick r:id="rId2"/>
              </a:rPr>
              <a:t>https://www.oecd.org/corporate/Owners-of-the-Worlds-Listed-Companies.pdf</a:t>
            </a:r>
            <a:r>
              <a:rPr lang="en-US" dirty="0"/>
              <a:t> </a:t>
            </a:r>
          </a:p>
          <a:p>
            <a:r>
              <a:rPr lang="en-US" dirty="0"/>
              <a:t>According to an OECD report, the share of individual ownership in Norwegian stock market is at most 30%</a:t>
            </a:r>
          </a:p>
          <a:p>
            <a:pPr lvl="1"/>
            <a:r>
              <a:rPr lang="en-US" dirty="0"/>
              <a:t>In contrast, in U.S., institutional ownership is around 60% (</a:t>
            </a:r>
            <a:r>
              <a:rPr lang="en-US" dirty="0" err="1"/>
              <a:t>Koijen</a:t>
            </a:r>
            <a:r>
              <a:rPr lang="en-US" dirty="0"/>
              <a:t> </a:t>
            </a:r>
            <a:r>
              <a:rPr lang="en-US" dirty="0" err="1"/>
              <a:t>Yogo</a:t>
            </a:r>
            <a:r>
              <a:rPr lang="en-US" dirty="0"/>
              <a:t>)</a:t>
            </a:r>
          </a:p>
          <a:p>
            <a:pPr lvl="2"/>
            <a:r>
              <a:rPr lang="en-US" dirty="0"/>
              <a:t>They also “model” the entire non-institutional holding as a residual (of course less satisfying)</a:t>
            </a:r>
          </a:p>
          <a:p>
            <a:r>
              <a:rPr lang="en-US" dirty="0"/>
              <a:t>Table A.3 (as of 2017): </a:t>
            </a:r>
          </a:p>
          <a:p>
            <a:pPr lvl="1"/>
            <a:r>
              <a:rPr lang="en-US" dirty="0"/>
              <a:t>34% by government</a:t>
            </a:r>
          </a:p>
          <a:p>
            <a:pPr lvl="1"/>
            <a:r>
              <a:rPr lang="en-US" dirty="0"/>
              <a:t>8% by private corporation</a:t>
            </a:r>
          </a:p>
          <a:p>
            <a:pPr lvl="1"/>
            <a:r>
              <a:rPr lang="en-US" dirty="0"/>
              <a:t>7% by “strategic individuals”</a:t>
            </a:r>
          </a:p>
          <a:p>
            <a:pPr lvl="2"/>
            <a:r>
              <a:rPr lang="en-US" dirty="0"/>
              <a:t>Refer to physical persons that are either controlling owners or members of a controlling family or block-holders and family offices.</a:t>
            </a:r>
          </a:p>
          <a:p>
            <a:pPr lvl="1"/>
            <a:r>
              <a:rPr lang="en-US" dirty="0"/>
              <a:t>29% by institutional investors</a:t>
            </a:r>
          </a:p>
          <a:p>
            <a:pPr lvl="1"/>
            <a:r>
              <a:rPr lang="en-US" dirty="0"/>
              <a:t>21% by “Other free-float including retail investors”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21BAC4C-5296-454A-B2C6-D7D7AED036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3C8E0-8432-ED4E-8ED4-BA193737B201}" type="slidenum">
              <a:rPr lang="en-CN" smtClean="0"/>
              <a:pPr/>
              <a:t>15</a:t>
            </a:fld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40060276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CCDB0E-0604-3846-B7BB-EE65C69ED7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D577E4-5107-F14A-88B8-83B15C616E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Using administrative data on Norwegian household stock holdings: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b="1" dirty="0"/>
              <a:t>Holdings:</a:t>
            </a:r>
            <a:r>
              <a:rPr lang="en-US" dirty="0"/>
              <a:t> investor stock selection systematically differs by age and wealth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b="1" dirty="0"/>
              <a:t>Pricing:</a:t>
            </a:r>
            <a:r>
              <a:rPr lang="en-US" dirty="0"/>
              <a:t> age- and wealth-sorted portfolios have large return spreads and (partially) spans FF5 + momentum factors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b="1" dirty="0"/>
              <a:t>Interpretation:</a:t>
            </a:r>
            <a:r>
              <a:rPr lang="en-US" dirty="0"/>
              <a:t> 1) life-cycle based hedging + 2) sophistication</a:t>
            </a:r>
          </a:p>
          <a:p>
            <a:endParaRPr lang="en-US" dirty="0"/>
          </a:p>
          <a:p>
            <a:r>
              <a:rPr lang="en-US" dirty="0"/>
              <a:t>Overall assessment: </a:t>
            </a:r>
          </a:p>
          <a:p>
            <a:pPr lvl="1"/>
            <a:r>
              <a:rPr lang="en-US" dirty="0"/>
              <a:t>Remarkable empirical work with clear contribution to the literature</a:t>
            </a:r>
          </a:p>
          <a:p>
            <a:pPr lvl="1"/>
            <a:r>
              <a:rPr lang="en-US" dirty="0"/>
              <a:t>My comments will be about 1) </a:t>
            </a:r>
            <a:r>
              <a:rPr lang="en-US" u="sng" dirty="0"/>
              <a:t>interpretation</a:t>
            </a:r>
            <a:r>
              <a:rPr lang="en-US" dirty="0"/>
              <a:t> and 2) </a:t>
            </a:r>
            <a:r>
              <a:rPr lang="en-US" u="sng" dirty="0"/>
              <a:t>magnitudes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C276DBF-0122-DF44-87A0-FF70FEECA9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3C8E0-8432-ED4E-8ED4-BA193737B201}" type="slidenum">
              <a:rPr lang="en-CN" smtClean="0"/>
              <a:pPr/>
              <a:t>2</a:t>
            </a:fld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36226910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7D3FB9-45D9-FF44-93A1-C7EF2352D1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Marginal contribution to the literature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7E5A0C9-ADEE-4E49-A88C-577678A738E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Existing papers connecting heterogeneous holdings to asset pricing</a:t>
                </a:r>
              </a:p>
              <a:p>
                <a:pPr lvl="1"/>
                <a:r>
                  <a:rPr lang="en-US" dirty="0" err="1"/>
                  <a:t>Koijen</a:t>
                </a:r>
                <a:r>
                  <a:rPr lang="en-US" dirty="0"/>
                  <a:t> </a:t>
                </a:r>
                <a:r>
                  <a:rPr lang="en-US" dirty="0" err="1"/>
                  <a:t>Yogo</a:t>
                </a:r>
                <a:r>
                  <a:rPr lang="en-US" dirty="0"/>
                  <a:t> (JPE 2019): holdings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↔</m:t>
                    </m:r>
                  </m:oMath>
                </a14:m>
                <a:r>
                  <a:rPr lang="en-US" dirty="0"/>
                  <a:t> Variation in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𝑃𝑟𝑖𝑐𝑒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</m:oMath>
                </a14:m>
                <a:endParaRPr lang="en-US" dirty="0"/>
              </a:p>
              <a:p>
                <a:pPr lvl="1"/>
                <a:r>
                  <a:rPr lang="en-US" dirty="0" err="1"/>
                  <a:t>Balasubramaniam</a:t>
                </a:r>
                <a:r>
                  <a:rPr lang="en-US" dirty="0"/>
                  <a:t> et al (JF forthcoming): factor structure in holdings</a:t>
                </a:r>
              </a:p>
              <a:p>
                <a:endParaRPr lang="en-US" b="1" dirty="0"/>
              </a:p>
              <a:p>
                <a:endParaRPr lang="en-US" b="1" dirty="0"/>
              </a:p>
              <a:p>
                <a:r>
                  <a:rPr lang="en-US" b="1" dirty="0"/>
                  <a:t>This paper</a:t>
                </a:r>
                <a:r>
                  <a:rPr lang="en-US" dirty="0"/>
                  <a:t>: holdings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↔</m:t>
                    </m:r>
                  </m:oMath>
                </a14:m>
                <a:r>
                  <a:rPr lang="en-US" dirty="0"/>
                  <a:t> cross-sectional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E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𝑅𝑒𝑡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7E5A0C9-ADEE-4E49-A88C-577678A738E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86" t="-232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3462493-A14A-6843-B3DA-2B0C49CECD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3C8E0-8432-ED4E-8ED4-BA193737B201}" type="slidenum">
              <a:rPr lang="en-CN" smtClean="0"/>
              <a:pPr/>
              <a:t>3</a:t>
            </a:fld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5922999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7EBCEB-2AC6-494B-8AD5-2425DF4F95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1. Key results in the paper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160F50-A29E-7A4C-B5D3-F0D1619494B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305BC4D-9EC1-9A44-8751-B719D96F42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3C8E0-8432-ED4E-8ED4-BA193737B201}" type="slidenum">
              <a:rPr lang="en-CN" smtClean="0"/>
              <a:pPr/>
              <a:t>4</a:t>
            </a:fld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27923127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D3290B-5974-3F44-BEDF-70C609E2CC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findings in the paper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51017BE-70F1-BA4B-93AD-65B98A3BC0F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36920" y="1870075"/>
                <a:ext cx="6477000" cy="4486275"/>
              </a:xfrm>
            </p:spPr>
            <p:txBody>
              <a:bodyPr/>
              <a:lstStyle/>
              <a:p>
                <a:r>
                  <a:rPr lang="en-US" dirty="0">
                    <a:latin typeface="Cambria Math" panose="02040503050406030204" pitchFamily="18" charset="0"/>
                  </a:rPr>
                  <a:t>Long/short 30%/30% factors:</a:t>
                </a:r>
                <a:endParaRPr lang="en-US" b="0" dirty="0">
                  <a:latin typeface="Cambria Math" panose="02040503050406030204" pitchFamily="18" charset="0"/>
                </a:endParaRPr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𝐹𝑎𝑐𝑡𝑜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𝐴𝑔𝑒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𝑅𝑒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𝑚𝑎𝑡𝑢𝑟𝑒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𝑅𝑒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𝑦𝑜𝑢𝑛𝑔</m:t>
                        </m:r>
                      </m:sup>
                    </m:sSup>
                  </m:oMath>
                </a14:m>
                <a:endParaRPr lang="en-US" dirty="0"/>
              </a:p>
              <a:p>
                <a:pPr lvl="1"/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𝐹𝑎𝑐𝑡𝑜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𝑊𝑒𝑎𝑙𝑡h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𝑅𝑒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𝑟𝑖𝑐h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𝑅𝑒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𝑝𝑜𝑜𝑟</m:t>
                        </m:r>
                      </m:sup>
                    </m:sSup>
                  </m:oMath>
                </a14:m>
                <a:endParaRPr lang="en-US" dirty="0"/>
              </a:p>
              <a:p>
                <a:endParaRPr lang="en-US" dirty="0"/>
              </a:p>
              <a:p>
                <a:r>
                  <a:rPr lang="en-US" dirty="0"/>
                  <a:t>Both have annual CAPM alphas of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≈</m:t>
                    </m:r>
                  </m:oMath>
                </a14:m>
                <a:r>
                  <a:rPr lang="en-US" dirty="0"/>
                  <a:t>12%</a:t>
                </a:r>
              </a:p>
              <a:p>
                <a:endParaRPr lang="en-US" dirty="0"/>
              </a:p>
              <a:p>
                <a:r>
                  <a:rPr lang="en-US" dirty="0"/>
                  <a:t>Market + these two factors (partially) span FF5 + momentum in Norway</a:t>
                </a:r>
              </a:p>
              <a:p>
                <a:pPr lvl="1"/>
                <a:endParaRPr lang="en-US" dirty="0"/>
              </a:p>
              <a:p>
                <a:endParaRPr lang="en-US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51017BE-70F1-BA4B-93AD-65B98A3BC0F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36920" y="1870075"/>
                <a:ext cx="6477000" cy="4486275"/>
              </a:xfrm>
              <a:blipFill>
                <a:blip r:embed="rId2"/>
                <a:stretch>
                  <a:fillRect l="-1566" t="-2260" r="-332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41B1765-3281-7745-BC86-6BBD853FBC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3C8E0-8432-ED4E-8ED4-BA193737B201}" type="slidenum">
              <a:rPr lang="en-CN" smtClean="0"/>
              <a:pPr/>
              <a:t>5</a:t>
            </a:fld>
            <a:endParaRPr lang="en-CN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CB49CD2-67D3-EA48-A9F9-144FC4E19A9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00480" y="2348296"/>
            <a:ext cx="5054600" cy="3784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7386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F00DC6-2C4C-FF44-861D-4F89B1D47B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the interpretation?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0778867-731D-9940-A0C5-04174FAC468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497711" y="1435261"/>
                <a:ext cx="11470512" cy="4741702"/>
              </a:xfrm>
            </p:spPr>
            <p:txBody>
              <a:bodyPr>
                <a:normAutofit/>
              </a:bodyPr>
              <a:lstStyle/>
              <a:p>
                <a:r>
                  <a:rPr lang="en-US" dirty="0"/>
                  <a:t>Suppose investors hold the tangency portfolio (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𝜏</m:t>
                    </m:r>
                  </m:oMath>
                </a14:m>
                <a:r>
                  <a:rPr lang="en-US" dirty="0"/>
                  <a:t>) + loadings on a few zero-investment “deviation portfolios”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en-US" dirty="0"/>
                  <a:t>)</a:t>
                </a:r>
              </a:p>
              <a:p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r>
                  <a:rPr lang="en-US" dirty="0"/>
                  <a:t>Then, market factor + the deviation portfolios will explain expected returns</a:t>
                </a:r>
              </a:p>
              <a:p>
                <a:endParaRPr lang="en-US" dirty="0"/>
              </a:p>
              <a:p>
                <a:r>
                  <a:rPr lang="en-US" dirty="0"/>
                  <a:t>Well, what are people hedging? </a:t>
                </a:r>
              </a:p>
              <a:p>
                <a:pPr lvl="1"/>
                <a:r>
                  <a:rPr lang="en-US" dirty="0"/>
                  <a:t>For the “age factor”, could be hedging labor income risk (ICAPM)</a:t>
                </a:r>
              </a:p>
              <a:p>
                <a:pPr lvl="1"/>
                <a:r>
                  <a:rPr lang="en-US" dirty="0"/>
                  <a:t>For the “wealth factor”, perhaps can be related to sophistication/sentiment</a:t>
                </a:r>
              </a:p>
              <a:p>
                <a:pPr lvl="2"/>
                <a:r>
                  <a:rPr lang="en-US" dirty="0"/>
                  <a:t>The paper shows some evidence for both mechanisms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0778867-731D-9940-A0C5-04174FAC468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97711" y="1435261"/>
                <a:ext cx="11470512" cy="4741702"/>
              </a:xfrm>
              <a:blipFill>
                <a:blip r:embed="rId2"/>
                <a:stretch>
                  <a:fillRect l="-996" t="-21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7C9BE91-3562-BF40-81AD-E9DC46DEC9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3C8E0-8432-ED4E-8ED4-BA193737B201}" type="slidenum">
              <a:rPr lang="en-CN" smtClean="0"/>
              <a:pPr/>
              <a:t>6</a:t>
            </a:fld>
            <a:endParaRPr lang="en-CN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F78B0A9-B1ED-5D43-92ED-FB3351334C8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38483" y="1961910"/>
            <a:ext cx="3313905" cy="13255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05236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7EBCEB-2AC6-494B-8AD5-2425DF4F95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2. Comments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160F50-A29E-7A4C-B5D3-F0D1619494B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305BC4D-9EC1-9A44-8751-B719D96F42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3C8E0-8432-ED4E-8ED4-BA193737B201}" type="slidenum">
              <a:rPr lang="en-CN" smtClean="0"/>
              <a:pPr/>
              <a:t>7</a:t>
            </a:fld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158498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F00DC6-2C4C-FF44-861D-4F89B1D47B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256"/>
            <a:ext cx="10515600" cy="990738"/>
          </a:xfrm>
        </p:spPr>
        <p:txBody>
          <a:bodyPr/>
          <a:lstStyle/>
          <a:p>
            <a:r>
              <a:rPr lang="en-US" dirty="0"/>
              <a:t>1) How much can hedging plausibly explain?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778867-731D-9940-A0C5-04174FAC46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56138"/>
            <a:ext cx="10754710" cy="5020825"/>
          </a:xfrm>
        </p:spPr>
        <p:txBody>
          <a:bodyPr>
            <a:normAutofit/>
          </a:bodyPr>
          <a:lstStyle/>
          <a:p>
            <a:r>
              <a:rPr lang="en-US" dirty="0"/>
              <a:t>We are talking about 12% annual return spread</a:t>
            </a:r>
          </a:p>
          <a:p>
            <a:pPr lvl="1"/>
            <a:r>
              <a:rPr lang="en-US" dirty="0"/>
              <a:t>Not even long/short decile portfolios. Long/short 30% portfolios!</a:t>
            </a:r>
          </a:p>
          <a:p>
            <a:r>
              <a:rPr lang="en-US" u="sng" dirty="0"/>
              <a:t>This kind of magnitude is difficult to rationalize</a:t>
            </a:r>
            <a:r>
              <a:rPr lang="en-US" dirty="0"/>
              <a:t> in structural models with reasonable parameters on preferences and risks</a:t>
            </a:r>
          </a:p>
          <a:p>
            <a:pPr lvl="1"/>
            <a:r>
              <a:rPr lang="en-US" dirty="0"/>
              <a:t>Conflict of interest: related to something I’m working on</a:t>
            </a:r>
          </a:p>
          <a:p>
            <a:endParaRPr lang="en-US" dirty="0"/>
          </a:p>
          <a:p>
            <a:r>
              <a:rPr lang="en-US" dirty="0"/>
              <a:t>To be clear, the paper does not say this is all due to hedging</a:t>
            </a:r>
          </a:p>
          <a:p>
            <a:pPr lvl="1"/>
            <a:r>
              <a:rPr lang="en-US" dirty="0"/>
              <a:t>If you really think labor hedging is important, there are more direct tests to run</a:t>
            </a:r>
          </a:p>
          <a:p>
            <a:pPr lvl="2"/>
            <a:r>
              <a:rPr lang="en-US" dirty="0"/>
              <a:t>Specifically, how correlated is the age factor with income risk?</a:t>
            </a:r>
          </a:p>
          <a:p>
            <a:pPr lvl="3"/>
            <a:r>
              <a:rPr lang="en-US" dirty="0"/>
              <a:t>E.g. like in Santos Veronesi (RFS 2006)</a:t>
            </a:r>
          </a:p>
          <a:p>
            <a:pPr lvl="1"/>
            <a:r>
              <a:rPr lang="en-US" dirty="0"/>
              <a:t>Also, try to do a composition on hedging vs. sentiment proxies (Tables 4-5)? 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7C9BE91-3562-BF40-81AD-E9DC46DEC9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3C8E0-8432-ED4E-8ED4-BA193737B201}" type="slidenum">
              <a:rPr lang="en-CN" smtClean="0"/>
              <a:pPr/>
              <a:t>8</a:t>
            </a:fld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539420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CF6816-5ABD-9244-ADD1-9B1428B9FF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If you don’t believe models, do a “gut check” to think about this magnitude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BA67D0-8C3E-804F-BC1F-F9FE0A1F5F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Suppose you are a personal financial advisor facing a </a:t>
            </a:r>
            <a:r>
              <a:rPr lang="en-US" i="1" dirty="0"/>
              <a:t>young</a:t>
            </a:r>
            <a:r>
              <a:rPr lang="en-US" dirty="0"/>
              <a:t> client. </a:t>
            </a:r>
          </a:p>
          <a:p>
            <a:r>
              <a:rPr lang="en-US" dirty="0"/>
              <a:t>Imagine how well this conversation will go:</a:t>
            </a:r>
          </a:p>
          <a:p>
            <a:pPr lvl="1"/>
            <a:r>
              <a:rPr lang="en-US" b="1" dirty="0">
                <a:solidFill>
                  <a:srgbClr val="002060"/>
                </a:solidFill>
              </a:rPr>
              <a:t>Client:</a:t>
            </a:r>
            <a:r>
              <a:rPr lang="en-US" dirty="0">
                <a:solidFill>
                  <a:srgbClr val="002060"/>
                </a:solidFill>
              </a:rPr>
              <a:t> “What should I invest in?”</a:t>
            </a:r>
          </a:p>
          <a:p>
            <a:pPr lvl="1"/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You: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 “I recommend you buy this 2050 target date fund”. </a:t>
            </a:r>
          </a:p>
          <a:p>
            <a:pPr lvl="1"/>
            <a:r>
              <a:rPr lang="en-US" b="1" dirty="0">
                <a:solidFill>
                  <a:srgbClr val="002060"/>
                </a:solidFill>
              </a:rPr>
              <a:t>Client:</a:t>
            </a:r>
            <a:r>
              <a:rPr lang="en-US" dirty="0">
                <a:solidFill>
                  <a:srgbClr val="002060"/>
                </a:solidFill>
              </a:rPr>
              <a:t> “Why is this a good investment?”</a:t>
            </a:r>
          </a:p>
          <a:p>
            <a:pPr lvl="1"/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You: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 “This fund helps hedge your labor income risk. </a:t>
            </a:r>
            <a:r>
              <a:rPr lang="en-US" u="sng" dirty="0">
                <a:solidFill>
                  <a:schemeClr val="accent6">
                    <a:lumMod val="50000"/>
                  </a:schemeClr>
                </a:solidFill>
              </a:rPr>
              <a:t>It will underperform other funds by 12% a year.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i="1" dirty="0">
                <a:solidFill>
                  <a:schemeClr val="accent6">
                    <a:lumMod val="50000"/>
                  </a:schemeClr>
                </a:solidFill>
              </a:rPr>
              <a:t>Hey! It is totally worth it.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”</a:t>
            </a:r>
          </a:p>
          <a:p>
            <a:endParaRPr lang="en-US" dirty="0"/>
          </a:p>
          <a:p>
            <a:r>
              <a:rPr lang="en-US" dirty="0"/>
              <a:t>I predict that this will be your </a:t>
            </a:r>
            <a:r>
              <a:rPr lang="en-US" u="sng" dirty="0"/>
              <a:t>last</a:t>
            </a:r>
            <a:r>
              <a:rPr lang="en-US" dirty="0"/>
              <a:t> conversation with this client.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B4957E1-4A3F-194D-8FB4-979FDFEAE3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3C8E0-8432-ED4E-8ED4-BA193737B201}" type="slidenum">
              <a:rPr lang="en-CN" smtClean="0"/>
              <a:pPr/>
              <a:t>9</a:t>
            </a:fld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457609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6894</TotalTime>
  <Words>1035</Words>
  <Application>Microsoft Macintosh PowerPoint</Application>
  <PresentationFormat>Widescreen</PresentationFormat>
  <Paragraphs>124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Calibri</vt:lpstr>
      <vt:lpstr>Calibri Light</vt:lpstr>
      <vt:lpstr>Cambria Math</vt:lpstr>
      <vt:lpstr>Times New Roman</vt:lpstr>
      <vt:lpstr>Office Theme</vt:lpstr>
      <vt:lpstr>Discussion of   What Do the Portfolios of Individual Investors Reveal About the Cross-Section of Equity Returns?</vt:lpstr>
      <vt:lpstr>Overview</vt:lpstr>
      <vt:lpstr>Marginal contribution to the literature</vt:lpstr>
      <vt:lpstr>1. Key results in the paper</vt:lpstr>
      <vt:lpstr>Key findings in the paper</vt:lpstr>
      <vt:lpstr>What is the interpretation?</vt:lpstr>
      <vt:lpstr>2. Comments</vt:lpstr>
      <vt:lpstr>1) How much can hedging plausibly explain?</vt:lpstr>
      <vt:lpstr>If you don’t believe models, do a “gut check” to think about this magnitude</vt:lpstr>
      <vt:lpstr>There is an unfortunate conflict…</vt:lpstr>
      <vt:lpstr>2) Understanding the magnitudes</vt:lpstr>
      <vt:lpstr>Whether the magnitudes can arise from demand-based price effects depends… </vt:lpstr>
      <vt:lpstr>Summing up</vt:lpstr>
      <vt:lpstr>Appendix</vt:lpstr>
      <vt:lpstr>OCED’s numbers on Norwegian direct household ownership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Jiacui Li</dc:creator>
  <cp:lastModifiedBy>J Li</cp:lastModifiedBy>
  <cp:revision>906</cp:revision>
  <cp:lastPrinted>2020-10-21T22:58:17Z</cp:lastPrinted>
  <dcterms:created xsi:type="dcterms:W3CDTF">2020-07-31T20:41:02Z</dcterms:created>
  <dcterms:modified xsi:type="dcterms:W3CDTF">2021-12-20T02:44:45Z</dcterms:modified>
</cp:coreProperties>
</file>