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96" r:id="rId3"/>
    <p:sldId id="398" r:id="rId4"/>
    <p:sldId id="378" r:id="rId5"/>
    <p:sldId id="40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10" r:id="rId15"/>
    <p:sldId id="399" r:id="rId16"/>
    <p:sldId id="408" r:id="rId17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439F0-9A87-A14E-AC8F-65097B7EA35B}" type="datetimeFigureOut">
              <a:rPr lang="en-US" smtClean="0"/>
              <a:t>5/23/23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D43AA-A749-B24C-BF50-6A901D1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5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6EB0-362A-3D49-B4A1-B866354AB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B61FF-3E7C-4749-8390-E04440C51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4D00B-A98C-E942-A2C8-BA165325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A9AA18B-81D4-5C47-A68D-338C18E3FC49}" type="datetime1">
              <a:rPr lang="en-US" smtClean="0"/>
              <a:t>5/23/23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EB56-4B23-9944-A3E4-5BF4E295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0926-EE1A-664E-A8D7-87D22EA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B73C8E0-8432-ED4E-8ED4-BA193737B201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7950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C086-1A2B-C04B-A0A9-C9169131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B2F88-EC10-944F-9DF4-0880DD8E0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3EE16-858E-EC49-9F55-0C4C2D9B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9F1C-1734-CC4B-8582-7BF6263C85CC}" type="datetime1">
              <a:rPr lang="en-US" smtClean="0"/>
              <a:t>5/23/23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D08EC-3F36-9843-8145-BF4E455A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86C28-ED31-0E4A-AA85-06DB7441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0308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FB44A-0412-3148-AE34-A03C42677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FB1C9-BC09-4047-81CE-1EC6DE489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29AEC-034F-874A-84D0-0C8CE40F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F963-E87F-3F4B-94E3-D7E4C026FDEE}" type="datetime1">
              <a:rPr lang="en-US" smtClean="0"/>
              <a:t>5/23/23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E7778-2B95-D541-95AB-EE682B3D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D7485-A822-0C47-84A9-22FD7BBC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2550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79C0-217E-D74D-8477-22DA9D28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9C0F9-477B-0B42-B8F0-3806782B6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29406-F8D5-4541-8D14-82C17499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637297-6FE2-6642-AAFF-6F93A26D4169}" type="datetime1">
              <a:rPr lang="en-US" smtClean="0"/>
              <a:t>5/23/23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7404-37B0-E64A-84EB-0B960832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5AC29-A158-604C-BE5E-9921D824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B73C8E0-8432-ED4E-8ED4-BA193737B201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3311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200-35DB-C747-AC15-0B121B6D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18A81-32FA-414A-8A3C-C9A92BA76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EC5CF-E912-E14E-A64E-E2784982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1F3E32C-68A8-E745-83B9-CCC0B14DA3EF}" type="datetime1">
              <a:rPr lang="en-US" smtClean="0"/>
              <a:t>5/23/23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82987-78AA-EB46-8589-DDE4E99C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B55B3-15DD-0A4D-80B4-A2310C3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B73C8E0-8432-ED4E-8ED4-BA193737B201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3379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D327-D6FA-644B-8653-24891AC5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4079-634C-BC47-921D-B01A0C615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7640B-4EE6-E84E-92E7-4FDEBB707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87556-F2C8-D149-AE5D-B93C3298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FE88-A458-B043-99A9-1FE9F6B855D3}" type="datetime1">
              <a:rPr lang="en-US" smtClean="0"/>
              <a:t>5/23/23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BA8E6-DF47-E64E-816F-D0848E54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F1386-CC3C-FE48-8593-8B10437E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2102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DDAD-9255-594E-8AB1-3F47DD96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6CE6C-D2EE-FB45-8BA6-DF4460C7A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0C121-467E-3A4C-8BE5-0E45D633E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99609-B2ED-874B-8257-8BBDE31A9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6AF15-3F7C-6D46-9BF5-8BE778CE1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4A33A-2F2D-D64A-A7D8-382F6B40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F2EA-3636-C648-A927-B3F3A48ED59A}" type="datetime1">
              <a:rPr lang="en-US" smtClean="0"/>
              <a:t>5/23/23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4FB0C-1735-264B-8593-4109925B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7F8C7-4916-A24D-8BAA-5197766E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4058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BB0E-B6AA-694A-BC0B-D14F4533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C40F1-98E7-A947-B1A3-0A1DC4A0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419E-FBC3-9C41-97F8-BF58D7E9501B}" type="datetime1">
              <a:rPr lang="en-US" smtClean="0"/>
              <a:t>5/23/23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B6C67-98FB-8F45-B3AA-760C3662C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C4BC7-55BB-F145-B3B1-0FF2F0E6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867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3FE7-05F9-5542-A3C5-5A6F02CC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18E1-B307-3C41-A2E2-C2D05B21ABE2}" type="datetime1">
              <a:rPr lang="en-US" smtClean="0"/>
              <a:t>5/23/23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37446-EDC2-094B-84B1-DFE049E6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0023F-327E-134E-98D7-6DD3C5A0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8873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D6DB-8012-0649-945D-53667E00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E6A42-E7E8-E440-8E25-5B18CD9C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6B6B9-7ACF-794C-B7CD-6489A44C0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A0ABC-470B-3142-B34F-0D255623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4E5-8928-5747-9143-CE0834706CCB}" type="datetime1">
              <a:rPr lang="en-US" smtClean="0"/>
              <a:t>5/23/23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7E2FA-310C-0047-B3EB-7A5CABE7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02A4F-1FBB-C840-BEDA-9DF034F6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5900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17E1-FD09-5745-9D29-3FD3BAC7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0B940-F564-8B48-8563-1C7B89992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151EA-A563-0442-AF06-937A350B9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F7EC5-94A9-6B47-BA4B-BCCB9F818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6F22-101F-AC4D-8E85-C55550080B19}" type="datetime1">
              <a:rPr lang="en-US" smtClean="0"/>
              <a:t>5/23/23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6D20D-0696-5B46-9F2D-96D4890E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DD149-BB38-7642-8169-41E380B2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6240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16E33-DD97-C941-86C4-11B962D0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56233-380D-664B-BDE4-753E01EE9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1FFFC-CED1-794E-B058-CCEF00770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7816-6AFB-1842-8032-994C4180E5C5}" type="datetime1">
              <a:rPr lang="en-US" smtClean="0"/>
              <a:t>5/23/23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E703-F9A1-1A4E-8E9E-B723CF616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56C47-2A1C-C043-8E0A-CF06F0DFE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C8E0-8432-ED4E-8ED4-BA193737B20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0493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EB6B-B38D-C246-BF8D-A282ADADE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" y="868363"/>
            <a:ext cx="10835640" cy="2387600"/>
          </a:xfrm>
        </p:spPr>
        <p:txBody>
          <a:bodyPr>
            <a:normAutofit/>
          </a:bodyPr>
          <a:lstStyle/>
          <a:p>
            <a:r>
              <a:rPr lang="en-US" sz="3400" dirty="0"/>
              <a:t>Discussion of 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What Drives Stock Prices in a Bubble?</a:t>
            </a:r>
            <a:endParaRPr lang="en-US" sz="33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85601-D0C0-8C47-B55A-8EE04B790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24119"/>
          </a:xfrm>
        </p:spPr>
        <p:txBody>
          <a:bodyPr>
            <a:normAutofit/>
          </a:bodyPr>
          <a:lstStyle/>
          <a:p>
            <a:r>
              <a:rPr lang="en-US" sz="2500" dirty="0"/>
              <a:t>By </a:t>
            </a:r>
            <a:r>
              <a:rPr lang="en-US" sz="2500" dirty="0" err="1"/>
              <a:t>Weihua</a:t>
            </a:r>
            <a:r>
              <a:rPr lang="en-US" sz="2500" dirty="0"/>
              <a:t> Chen, </a:t>
            </a:r>
            <a:r>
              <a:rPr lang="en-US" sz="2500" dirty="0" err="1"/>
              <a:t>Shushu</a:t>
            </a:r>
            <a:r>
              <a:rPr lang="en-US" sz="2500" dirty="0"/>
              <a:t> Liang, and </a:t>
            </a:r>
            <a:r>
              <a:rPr lang="en-US" sz="2500" dirty="0" err="1"/>
              <a:t>Donghui</a:t>
            </a:r>
            <a:r>
              <a:rPr lang="en-US" sz="2500" dirty="0"/>
              <a:t> Shi</a:t>
            </a:r>
          </a:p>
          <a:p>
            <a:r>
              <a:rPr lang="en-CN" sz="2000"/>
              <a:t>@</a:t>
            </a:r>
            <a:r>
              <a:rPr lang="en-US" sz="2000" dirty="0"/>
              <a:t>Cavalcade</a:t>
            </a:r>
            <a:r>
              <a:rPr lang="en-CN" sz="2000"/>
              <a:t> 202</a:t>
            </a:r>
            <a:r>
              <a:rPr lang="en-US" sz="2000" dirty="0"/>
              <a:t>3</a:t>
            </a:r>
            <a:endParaRPr lang="en-CN" sz="2000" dirty="0"/>
          </a:p>
          <a:p>
            <a:endParaRPr lang="en-CN" sz="2000" dirty="0"/>
          </a:p>
          <a:p>
            <a:r>
              <a:rPr lang="en-CN" sz="2000" dirty="0"/>
              <a:t>Discussant: “J” Jiacui Li</a:t>
            </a:r>
          </a:p>
          <a:p>
            <a:endParaRPr lang="en-C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5E68E-6DF0-8740-B9DF-FF32DD49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6341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7A91-F009-5E4E-B4C2-07EB7150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How good are these instruments?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39723-6466-4A41-853B-9A200ED3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10</a:t>
            </a:fld>
            <a:endParaRPr lang="en-C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DF5F96-2B4F-9542-A43E-B6F77364E6D6}"/>
              </a:ext>
            </a:extLst>
          </p:cNvPr>
          <p:cNvCxnSpPr/>
          <p:nvPr/>
        </p:nvCxnSpPr>
        <p:spPr>
          <a:xfrm flipV="1">
            <a:off x="2488558" y="1551006"/>
            <a:ext cx="0" cy="4272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C80DC4-7526-D442-8CF2-D1CE82AC27CB}"/>
              </a:ext>
            </a:extLst>
          </p:cNvPr>
          <p:cNvCxnSpPr>
            <a:cxnSpLocks/>
          </p:cNvCxnSpPr>
          <p:nvPr/>
        </p:nvCxnSpPr>
        <p:spPr>
          <a:xfrm flipV="1">
            <a:off x="2488558" y="5823913"/>
            <a:ext cx="64692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8FAB164D-8148-034F-8A4B-2006C327F374}"/>
              </a:ext>
            </a:extLst>
          </p:cNvPr>
          <p:cNvSpPr/>
          <p:nvPr/>
        </p:nvSpPr>
        <p:spPr>
          <a:xfrm>
            <a:off x="-3109732" y="1965386"/>
            <a:ext cx="11455076" cy="7464063"/>
          </a:xfrm>
          <a:prstGeom prst="arc">
            <a:avLst>
              <a:gd name="adj1" fmla="val 16218110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BAC46-AFE7-4948-A6D9-FE24EECC3951}"/>
              </a:ext>
            </a:extLst>
          </p:cNvPr>
          <p:cNvSpPr txBox="1"/>
          <p:nvPr/>
        </p:nvSpPr>
        <p:spPr>
          <a:xfrm>
            <a:off x="1088020" y="1585732"/>
            <a:ext cx="122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Relevance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C94EB-1D69-C84C-A52B-BDA1E2138113}"/>
              </a:ext>
            </a:extLst>
          </p:cNvPr>
          <p:cNvSpPr txBox="1"/>
          <p:nvPr/>
        </p:nvSpPr>
        <p:spPr>
          <a:xfrm>
            <a:off x="7731885" y="5981857"/>
            <a:ext cx="122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Exogeneity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F4D4C2-D40D-7F4A-9E71-3C8A7F782FE4}"/>
              </a:ext>
            </a:extLst>
          </p:cNvPr>
          <p:cNvSpPr/>
          <p:nvPr/>
        </p:nvSpPr>
        <p:spPr>
          <a:xfrm>
            <a:off x="6250329" y="4826643"/>
            <a:ext cx="1828800" cy="8707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Index inclusion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9F4CB6-7B80-684B-B6E8-D1E7B66863AB}"/>
              </a:ext>
            </a:extLst>
          </p:cNvPr>
          <p:cNvSpPr/>
          <p:nvPr/>
        </p:nvSpPr>
        <p:spPr>
          <a:xfrm>
            <a:off x="2540641" y="2195440"/>
            <a:ext cx="3026777" cy="263120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IO-type instruments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9CD5-D2F4-5744-BDDA-6B269559C3A6}"/>
              </a:ext>
            </a:extLst>
          </p:cNvPr>
          <p:cNvSpPr txBox="1"/>
          <p:nvPr/>
        </p:nvSpPr>
        <p:spPr>
          <a:xfrm>
            <a:off x="2662180" y="2646393"/>
            <a:ext cx="949124" cy="66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Koijen-Yogo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72B87C-CF39-0C47-B16E-0537A19393B5}"/>
              </a:ext>
            </a:extLst>
          </p:cNvPr>
          <p:cNvSpPr txBox="1"/>
          <p:nvPr/>
        </p:nvSpPr>
        <p:spPr>
          <a:xfrm>
            <a:off x="3961433" y="2362865"/>
            <a:ext cx="94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Shushu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41B241-74E8-AE4A-89A5-AC6505C47152}"/>
              </a:ext>
            </a:extLst>
          </p:cNvPr>
          <p:cNvCxnSpPr>
            <a:cxnSpLocks/>
          </p:cNvCxnSpPr>
          <p:nvPr/>
        </p:nvCxnSpPr>
        <p:spPr>
          <a:xfrm flipV="1">
            <a:off x="3553429" y="2727137"/>
            <a:ext cx="364607" cy="1500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78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BCEB-2AC6-494B-8AD5-2425DF4F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Questions/suggestions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F50-A29E-7A4C-B5D3-F0D161949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5BC4D-9EC1-9A44-8751-B719D96F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8918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AFA6-28F7-4143-BF07-43549296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Cross-section vs aggregate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71F6A-841B-E340-B80A-F911FC71C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paper studies the “relative bubble” between “boom-bust stocks” and the others</a:t>
            </a:r>
          </a:p>
          <a:p>
            <a:pPr lvl="1"/>
            <a:r>
              <a:rPr lang="en-US" dirty="0"/>
              <a:t>“Boom-bust stocks” up by 400%; market up by 150%</a:t>
            </a:r>
          </a:p>
          <a:p>
            <a:endParaRPr lang="en-US" dirty="0"/>
          </a:p>
          <a:p>
            <a:r>
              <a:rPr lang="en-US" dirty="0"/>
              <a:t>In estimating price impact, can what extrapolate cross-sectional relationships to the aggregate?</a:t>
            </a:r>
          </a:p>
          <a:p>
            <a:pPr lvl="1"/>
            <a:r>
              <a:rPr lang="en-US" dirty="0"/>
              <a:t>Often done in corporate/household, but there are complications here. </a:t>
            </a:r>
          </a:p>
          <a:p>
            <a:endParaRPr lang="en-US" dirty="0"/>
          </a:p>
          <a:p>
            <a:r>
              <a:rPr lang="en-US" dirty="0"/>
              <a:t>My concerns are not about the core idea, and only about </a:t>
            </a:r>
            <a:r>
              <a:rPr lang="en-US" i="1" dirty="0"/>
              <a:t>specification</a:t>
            </a:r>
          </a:p>
          <a:p>
            <a:pPr lvl="1"/>
            <a:r>
              <a:rPr lang="en-US" dirty="0"/>
              <a:t>But specification matters in a structural exercise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2CD9F-D48E-214F-8F2F-F4FF241C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528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F961-D1A3-584E-B920-D5BA2175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6FC9-28DB-8241-BA30-985321D04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Demand elasticities are </a:t>
            </a:r>
            <a:r>
              <a:rPr lang="en-US" i="1" dirty="0"/>
              <a:t>different</a:t>
            </a:r>
            <a:r>
              <a:rPr lang="en-US" dirty="0"/>
              <a:t> at different levels</a:t>
            </a:r>
          </a:p>
          <a:p>
            <a:pPr lvl="1"/>
            <a:r>
              <a:rPr lang="en-US" dirty="0"/>
              <a:t>Market &lt; factor/style &lt; stock-level</a:t>
            </a:r>
          </a:p>
          <a:p>
            <a:pPr lvl="1"/>
            <a:r>
              <a:rPr lang="en-US" dirty="0"/>
              <a:t>Li and Lin (2022), An, </a:t>
            </a:r>
            <a:r>
              <a:rPr lang="en-US" dirty="0" err="1"/>
              <a:t>Su</a:t>
            </a:r>
            <a:r>
              <a:rPr lang="en-US" dirty="0"/>
              <a:t>, and Wang (2022) , Chaudhary, Fu and Li (2023)</a:t>
            </a:r>
          </a:p>
          <a:p>
            <a:endParaRPr lang="en-US" dirty="0"/>
          </a:p>
          <a:p>
            <a:r>
              <a:rPr lang="en-US" dirty="0"/>
              <a:t>2) Spillovers between stocks</a:t>
            </a:r>
          </a:p>
          <a:p>
            <a:pPr lvl="1"/>
            <a:r>
              <a:rPr lang="en-US" dirty="0"/>
              <a:t>Buying “boom-bust stocks” will also push up the price of other stocks</a:t>
            </a:r>
          </a:p>
          <a:p>
            <a:pPr lvl="2"/>
            <a:r>
              <a:rPr lang="en-US" dirty="0"/>
              <a:t>This channel is shut-off in </a:t>
            </a:r>
            <a:r>
              <a:rPr lang="en-US" dirty="0" err="1"/>
              <a:t>Koijen-Yogo</a:t>
            </a:r>
            <a:endParaRPr lang="en-US" dirty="0"/>
          </a:p>
          <a:p>
            <a:pPr lvl="1"/>
            <a:r>
              <a:rPr lang="en-US" dirty="0"/>
              <a:t>This is counterfactual. This shortcoming is also widely acknowledged</a:t>
            </a:r>
          </a:p>
          <a:p>
            <a:pPr lvl="2"/>
            <a:r>
              <a:rPr lang="en-US" dirty="0"/>
              <a:t>Fixes: nested logit (e.g. Fang (2023)), or modeling covariance (An (2023))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2B574-BBFF-ED4D-B962-25176862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8602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0AF1-18C2-E14D-9FCC-5D3EDC69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to reiterate the spillover point…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CBEF8-95E1-454A-9607-EF8E58B612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706" y="5972537"/>
                <a:ext cx="9764210" cy="563462"/>
              </a:xfrm>
            </p:spPr>
            <p:txBody>
              <a:bodyPr/>
              <a:lstStyle/>
              <a:p>
                <a:r>
                  <a:rPr lang="en-US" dirty="0"/>
                  <a:t>Sadly, asset pricing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corporate finance.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CBEF8-95E1-454A-9607-EF8E58B61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706" y="5972537"/>
                <a:ext cx="9764210" cy="563462"/>
              </a:xfrm>
              <a:blipFill>
                <a:blip r:embed="rId2"/>
                <a:stretch>
                  <a:fillRect l="-1170" t="-1777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F2AB4-637C-F14E-A94A-D2E79D35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14</a:t>
            </a:fld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65C9D-0ADD-F441-81F5-3314E799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1451182"/>
            <a:ext cx="8755927" cy="44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3914-C81B-EA43-9B47-AC048085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suggestions/questions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302E-7294-8D44-B486-A398CF65B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Vet the structural model using reduced-form evidence. </a:t>
            </a:r>
          </a:p>
          <a:p>
            <a:pPr lvl="1"/>
            <a:r>
              <a:rPr lang="en-US" dirty="0"/>
              <a:t>E.g. does your instrument predict returns?</a:t>
            </a:r>
          </a:p>
          <a:p>
            <a:pPr lvl="1"/>
            <a:endParaRPr lang="en-US" dirty="0"/>
          </a:p>
          <a:p>
            <a:r>
              <a:rPr lang="en-US" dirty="0"/>
              <a:t>2) What is special about a bubble?</a:t>
            </a:r>
          </a:p>
          <a:p>
            <a:pPr lvl="1"/>
            <a:r>
              <a:rPr lang="en-US" dirty="0"/>
              <a:t>Is demand elasticity constant? Should it change in a bubble? </a:t>
            </a:r>
          </a:p>
          <a:p>
            <a:endParaRPr lang="en-US" dirty="0"/>
          </a:p>
          <a:p>
            <a:r>
              <a:rPr lang="en-US" dirty="0"/>
              <a:t>3) You often only plot what happened to boom-bust stocks.</a:t>
            </a:r>
          </a:p>
          <a:p>
            <a:pPr lvl="1"/>
            <a:r>
              <a:rPr lang="en-US" dirty="0"/>
              <a:t>Also plot what happens to the other stocks, given the paper is explaining a </a:t>
            </a:r>
            <a:r>
              <a:rPr lang="en-US" i="1" dirty="0"/>
              <a:t>cross-sectional</a:t>
            </a:r>
            <a:r>
              <a:rPr lang="en-US" dirty="0"/>
              <a:t> bubble?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E6C11-4771-5F47-B4FE-6EFF7723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8200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3914-C81B-EA43-9B47-AC048085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302E-7294-8D44-B486-A398CF65B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paper uses a demand-system to study the driver of bubble and busts</a:t>
            </a:r>
          </a:p>
          <a:p>
            <a:endParaRPr lang="en-US" dirty="0"/>
          </a:p>
          <a:p>
            <a:r>
              <a:rPr lang="en-US" dirty="0"/>
              <a:t>A very nice paper</a:t>
            </a:r>
          </a:p>
          <a:p>
            <a:endParaRPr lang="en-US" dirty="0"/>
          </a:p>
          <a:p>
            <a:r>
              <a:rPr lang="en-US" dirty="0"/>
              <a:t>People can always have specification suggestions (like mine), but I am bullish on the </a:t>
            </a:r>
            <a:r>
              <a:rPr lang="en-US"/>
              <a:t>general direction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E6C11-4771-5F47-B4FE-6EFF7723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2127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D5C4-8CC3-3849-82B4-91FE3D4B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1C866-901E-CF4F-B35A-9B8B3C367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paper marries two literatures:</a:t>
            </a:r>
          </a:p>
          <a:p>
            <a:pPr lvl="1"/>
            <a:r>
              <a:rPr lang="en-US" dirty="0"/>
              <a:t>1) Bubbles</a:t>
            </a:r>
          </a:p>
          <a:p>
            <a:pPr lvl="1"/>
            <a:r>
              <a:rPr lang="en-US" dirty="0"/>
              <a:t>2) Demand-system of asset pricing (</a:t>
            </a:r>
            <a:r>
              <a:rPr lang="en-US" dirty="0" err="1"/>
              <a:t>Koijen</a:t>
            </a:r>
            <a:r>
              <a:rPr lang="en-US" dirty="0"/>
              <a:t> </a:t>
            </a:r>
            <a:r>
              <a:rPr lang="en-US" dirty="0" err="1"/>
              <a:t>Yogo</a:t>
            </a:r>
            <a:r>
              <a:rPr lang="en-US" dirty="0"/>
              <a:t>, 2019)</a:t>
            </a:r>
          </a:p>
          <a:p>
            <a:endParaRPr lang="en-US" dirty="0"/>
          </a:p>
          <a:p>
            <a:r>
              <a:rPr lang="en-US" dirty="0"/>
              <a:t>Main finding:</a:t>
            </a:r>
          </a:p>
          <a:p>
            <a:pPr lvl="1"/>
            <a:r>
              <a:rPr lang="en-US" dirty="0"/>
              <a:t>Retail investors contributed substantially to the 2015 China stock bubble</a:t>
            </a:r>
          </a:p>
          <a:p>
            <a:pPr lvl="1"/>
            <a:r>
              <a:rPr lang="en-US" dirty="0"/>
              <a:t>Fits the </a:t>
            </a:r>
            <a:r>
              <a:rPr lang="en-US" dirty="0" err="1"/>
              <a:t>Kindleberger</a:t>
            </a:r>
            <a:r>
              <a:rPr lang="en-US" dirty="0"/>
              <a:t> (1978) narrative: </a:t>
            </a:r>
          </a:p>
          <a:p>
            <a:pPr lvl="2"/>
            <a:r>
              <a:rPr lang="en-US" dirty="0"/>
              <a:t>Bubble formation: good fundamental news</a:t>
            </a:r>
          </a:p>
          <a:p>
            <a:pPr lvl="2"/>
            <a:r>
              <a:rPr lang="en-US" dirty="0"/>
              <a:t>Expansion: increased speculation, especially from new entrants</a:t>
            </a:r>
          </a:p>
          <a:p>
            <a:pPr lvl="2"/>
            <a:r>
              <a:rPr lang="en-US" dirty="0"/>
              <a:t>Deflation: preferences changes (back to caring about value)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889E2-C2EC-1D4A-8801-F16D2D8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1005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2C41-9C8B-1048-98E4-B64886CC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my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23EBC-05CC-4749-B8BA-003FA1814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some obvious points</a:t>
            </a:r>
          </a:p>
          <a:p>
            <a:pPr lvl="1"/>
            <a:r>
              <a:rPr lang="en-US" dirty="0"/>
              <a:t>Important research question</a:t>
            </a:r>
          </a:p>
          <a:p>
            <a:pPr lvl="1"/>
            <a:r>
              <a:rPr lang="en-US" dirty="0"/>
              <a:t>Rich trading data (retail + institutions)</a:t>
            </a:r>
          </a:p>
          <a:p>
            <a:pPr lvl="1"/>
            <a:r>
              <a:rPr lang="en-US" dirty="0"/>
              <a:t>Well-written paper. I learned a lot reading it</a:t>
            </a:r>
          </a:p>
          <a:p>
            <a:endParaRPr lang="en-US" dirty="0"/>
          </a:p>
          <a:p>
            <a:r>
              <a:rPr lang="en-US" dirty="0"/>
              <a:t>My discussion will focus on the </a:t>
            </a:r>
            <a:r>
              <a:rPr lang="en-US" b="1" dirty="0"/>
              <a:t>demand-system </a:t>
            </a:r>
          </a:p>
          <a:p>
            <a:pPr lvl="1"/>
            <a:r>
              <a:rPr lang="en-US" dirty="0"/>
              <a:t>1) Mostly for the </a:t>
            </a:r>
            <a:r>
              <a:rPr lang="en-US" i="1" dirty="0"/>
              <a:t>audience</a:t>
            </a:r>
            <a:r>
              <a:rPr lang="en-US" dirty="0"/>
              <a:t>: what does it add beyond reduced-form evidence? </a:t>
            </a:r>
          </a:p>
          <a:p>
            <a:pPr lvl="1"/>
            <a:r>
              <a:rPr lang="en-US" dirty="0"/>
              <a:t>2) Mostly for the </a:t>
            </a:r>
            <a:r>
              <a:rPr lang="en-US" i="1" dirty="0" err="1"/>
              <a:t>Shushu</a:t>
            </a:r>
            <a:r>
              <a:rPr lang="en-US" dirty="0"/>
              <a:t>: how to possibly improve it?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37031-3F87-2E43-B0E2-8508669C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4643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BCEB-2AC6-494B-8AD5-2425DF4F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8" y="1709738"/>
            <a:ext cx="11412638" cy="2852737"/>
          </a:xfrm>
        </p:spPr>
        <p:txBody>
          <a:bodyPr/>
          <a:lstStyle/>
          <a:p>
            <a:r>
              <a:rPr lang="en-US" dirty="0"/>
              <a:t>1. What does a demand system add?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F50-A29E-7A4C-B5D3-F0D161949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5BC4D-9EC1-9A44-8751-B719D96F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7395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489E-47EB-3141-8AB6-8007CB3C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demand-system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0F468-4766-714A-8E79-A3F840EB7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model of the </a:t>
            </a:r>
            <a:r>
              <a:rPr lang="en-US" i="1" dirty="0"/>
              <a:t>price effect of trading</a:t>
            </a:r>
            <a:r>
              <a:rPr lang="en-US" dirty="0"/>
              <a:t>;</a:t>
            </a:r>
            <a:r>
              <a:rPr lang="en-US" i="1" dirty="0"/>
              <a:t> </a:t>
            </a:r>
            <a:r>
              <a:rPr lang="en-US" dirty="0"/>
              <a:t>allows for </a:t>
            </a:r>
            <a:r>
              <a:rPr lang="en-US" i="1" dirty="0"/>
              <a:t>counterfactuals</a:t>
            </a:r>
          </a:p>
          <a:p>
            <a:endParaRPr lang="en-US" dirty="0"/>
          </a:p>
          <a:p>
            <a:r>
              <a:rPr lang="en-US" dirty="0"/>
              <a:t>Others have also studied the 2015 Chinese stock market bubble</a:t>
            </a:r>
          </a:p>
          <a:p>
            <a:endParaRPr lang="en-US" dirty="0"/>
          </a:p>
          <a:p>
            <a:r>
              <a:rPr lang="en-US" dirty="0"/>
              <a:t>They also really want to say that retail trading </a:t>
            </a:r>
            <a:r>
              <a:rPr lang="en-US" u="sng" dirty="0"/>
              <a:t>caused</a:t>
            </a:r>
            <a:r>
              <a:rPr lang="en-US" dirty="0"/>
              <a:t> the bubble, but they can’t, so ended up saying something else</a:t>
            </a:r>
          </a:p>
          <a:p>
            <a:pPr lvl="2"/>
            <a:r>
              <a:rPr lang="en-US" dirty="0" err="1"/>
              <a:t>Bian</a:t>
            </a:r>
            <a:r>
              <a:rPr lang="en-US" dirty="0"/>
              <a:t> et al (2021): margin-trading behavior</a:t>
            </a:r>
          </a:p>
          <a:p>
            <a:pPr lvl="2"/>
            <a:r>
              <a:rPr lang="en-US" dirty="0"/>
              <a:t>Liao, Peng, and Zhu (2022): trading volume</a:t>
            </a:r>
          </a:p>
          <a:p>
            <a:pPr lvl="2"/>
            <a:r>
              <a:rPr lang="en-US" dirty="0"/>
              <a:t>An, Lou, and Shi (2022): wealth transfer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44DFB-E6A3-3647-8BD7-260AC57A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7164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A019-4A5F-0F48-A77F-ED7FBC1B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185"/>
            <a:ext cx="10515600" cy="1325563"/>
          </a:xfrm>
        </p:spPr>
        <p:txBody>
          <a:bodyPr/>
          <a:lstStyle/>
          <a:p>
            <a:r>
              <a:rPr lang="en-US" dirty="0"/>
              <a:t>Retail investors massively bought stocks in the bubble expansion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990E-D29E-6C4F-A680-219E993AA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0A49-77D3-914C-A549-892C6D99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6</a:t>
            </a:fld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94AFC-2A11-1347-A9AA-F67F33C2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3" y="1476748"/>
            <a:ext cx="9540505" cy="52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1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55A5-0406-6F4A-8BEA-64FAF7F4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Q. What is the price impact of such buying?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7177-8326-7A43-8C66-BAA7C82D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Possible answers:</a:t>
            </a:r>
          </a:p>
          <a:p>
            <a:endParaRPr lang="en-US" dirty="0"/>
          </a:p>
          <a:p>
            <a:r>
              <a:rPr lang="en-US" dirty="0"/>
              <a:t>1) </a:t>
            </a:r>
            <a:r>
              <a:rPr lang="en-US" i="1" dirty="0"/>
              <a:t>“Zero. For every buyer there is a seller.”</a:t>
            </a:r>
          </a:p>
          <a:p>
            <a:endParaRPr lang="en-US" dirty="0"/>
          </a:p>
          <a:p>
            <a:r>
              <a:rPr lang="en-US" dirty="0"/>
              <a:t>2) Positive price impact if there is imperfect liquidity provision, but not sure how much. </a:t>
            </a:r>
          </a:p>
          <a:p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Shushu</a:t>
            </a:r>
            <a:r>
              <a:rPr lang="en-US" dirty="0"/>
              <a:t>: </a:t>
            </a:r>
            <a:r>
              <a:rPr lang="en-US" i="1" dirty="0"/>
              <a:t>quantify</a:t>
            </a:r>
            <a:r>
              <a:rPr lang="en-US" dirty="0"/>
              <a:t> using a demand-system.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89F2E-7C4E-9B40-A68F-C99ABC63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5244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80D9-F4E4-D04B-BF5E-E600BF56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312379"/>
            <a:ext cx="10515600" cy="1325563"/>
          </a:xfrm>
        </p:spPr>
        <p:txBody>
          <a:bodyPr/>
          <a:lstStyle/>
          <a:p>
            <a:r>
              <a:rPr lang="en-US" dirty="0"/>
              <a:t>Demand-system, caricature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9D2DEF-BC73-9543-97BF-45A336634C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One asset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shares outstanding</a:t>
                </a:r>
              </a:p>
              <a:p>
                <a:r>
                  <a:rPr lang="en-US" dirty="0"/>
                  <a:t>Investors: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</m:oMath>
                </a14:m>
                <a:r>
                  <a:rPr lang="en-US" b="1" dirty="0"/>
                  <a:t>R</a:t>
                </a:r>
                <a:r>
                  <a:rPr lang="en-US" dirty="0"/>
                  <a:t>etail, </a:t>
                </a:r>
                <a:r>
                  <a:rPr lang="en-US" b="1" dirty="0"/>
                  <a:t>I</a:t>
                </a:r>
                <a:r>
                  <a:rPr lang="en-US" dirty="0"/>
                  <a:t>nstitution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Demand functions: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= demand elasticity)</a:t>
                </a:r>
              </a:p>
              <a:p>
                <a:r>
                  <a:rPr lang="en-US" dirty="0"/>
                  <a:t>Market clearing: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Takeaway:</a:t>
                </a:r>
                <a:r>
                  <a:rPr lang="en-US" dirty="0"/>
                  <a:t> price impact of increasing retail demand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) depends on demand elasticity of other investors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9D2DEF-BC73-9543-97BF-45A336634C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D440C-D174-3446-8164-AAA30A83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8</a:t>
            </a:fld>
            <a:endParaRPr lang="en-C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83088C-E141-EA4E-9A95-ABA8DCC81A35}"/>
              </a:ext>
            </a:extLst>
          </p:cNvPr>
          <p:cNvCxnSpPr/>
          <p:nvPr/>
        </p:nvCxnSpPr>
        <p:spPr>
          <a:xfrm flipV="1">
            <a:off x="8521279" y="949124"/>
            <a:ext cx="0" cy="24335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12E03C-4836-B54D-A5C4-AF5C9B101F86}"/>
              </a:ext>
            </a:extLst>
          </p:cNvPr>
          <p:cNvCxnSpPr>
            <a:cxnSpLocks/>
          </p:cNvCxnSpPr>
          <p:nvPr/>
        </p:nvCxnSpPr>
        <p:spPr>
          <a:xfrm>
            <a:off x="8520606" y="3382702"/>
            <a:ext cx="31817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E93E5D-AEB2-C14F-99AE-E77F3862221B}"/>
                  </a:ext>
                </a:extLst>
              </p:cNvPr>
              <p:cNvSpPr txBox="1"/>
              <p:nvPr/>
            </p:nvSpPr>
            <p:spPr>
              <a:xfrm>
                <a:off x="7957595" y="914400"/>
                <a:ext cx="2457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E93E5D-AEB2-C14F-99AE-E77F3862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595" y="914400"/>
                <a:ext cx="245708" cy="338554"/>
              </a:xfrm>
              <a:prstGeom prst="rect">
                <a:avLst/>
              </a:prstGeom>
              <a:blipFill>
                <a:blip r:embed="rId3"/>
                <a:stretch>
                  <a:fillRect l="-23810" r="-1904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E3E71F-3159-4A40-B11C-75B13EB919F9}"/>
                  </a:ext>
                </a:extLst>
              </p:cNvPr>
              <p:cNvSpPr txBox="1"/>
              <p:nvPr/>
            </p:nvSpPr>
            <p:spPr>
              <a:xfrm>
                <a:off x="11533237" y="3579472"/>
                <a:ext cx="26314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E3E71F-3159-4A40-B11C-75B13EB91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237" y="3579472"/>
                <a:ext cx="263149" cy="338554"/>
              </a:xfrm>
              <a:prstGeom prst="rect">
                <a:avLst/>
              </a:prstGeom>
              <a:blipFill>
                <a:blip r:embed="rId4"/>
                <a:stretch>
                  <a:fillRect l="-38095" r="-3333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389C58-722E-DF47-B098-EE6205CC399E}"/>
              </a:ext>
            </a:extLst>
          </p:cNvPr>
          <p:cNvCxnSpPr/>
          <p:nvPr/>
        </p:nvCxnSpPr>
        <p:spPr>
          <a:xfrm flipV="1">
            <a:off x="10695008" y="949124"/>
            <a:ext cx="0" cy="243357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39CC39-A7A7-4F45-954A-C46AF8CE21D2}"/>
              </a:ext>
            </a:extLst>
          </p:cNvPr>
          <p:cNvCxnSpPr/>
          <p:nvPr/>
        </p:nvCxnSpPr>
        <p:spPr>
          <a:xfrm flipV="1">
            <a:off x="9632067" y="949124"/>
            <a:ext cx="0" cy="2433577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B2818F-EC15-B143-8E17-324DE89B79D4}"/>
              </a:ext>
            </a:extLst>
          </p:cNvPr>
          <p:cNvCxnSpPr/>
          <p:nvPr/>
        </p:nvCxnSpPr>
        <p:spPr>
          <a:xfrm flipH="1">
            <a:off x="9931078" y="1608881"/>
            <a:ext cx="5671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2EBC74-A9D0-9B4C-B476-E9C12BD9723C}"/>
              </a:ext>
            </a:extLst>
          </p:cNvPr>
          <p:cNvCxnSpPr/>
          <p:nvPr/>
        </p:nvCxnSpPr>
        <p:spPr>
          <a:xfrm>
            <a:off x="8866208" y="1157468"/>
            <a:ext cx="2592729" cy="18403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E07E4D-B87B-3344-97CF-F6AFCEF9264B}"/>
                  </a:ext>
                </a:extLst>
              </p:cNvPr>
              <p:cNvSpPr txBox="1"/>
              <p:nvPr/>
            </p:nvSpPr>
            <p:spPr>
              <a:xfrm>
                <a:off x="10948686" y="2322455"/>
                <a:ext cx="1136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E07E4D-B87B-3344-97CF-F6AFCEF92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686" y="2322455"/>
                <a:ext cx="11362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EFED5-324E-4F4A-9A89-68FB2694F18D}"/>
                  </a:ext>
                </a:extLst>
              </p:cNvPr>
              <p:cNvSpPr txBox="1"/>
              <p:nvPr/>
            </p:nvSpPr>
            <p:spPr>
              <a:xfrm>
                <a:off x="9270363" y="394068"/>
                <a:ext cx="14246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EFED5-324E-4F4A-9A89-68FB2694F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63" y="394068"/>
                <a:ext cx="14246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58B125-E05B-FF4C-A24C-D68AA6581AA8}"/>
              </a:ext>
            </a:extLst>
          </p:cNvPr>
          <p:cNvCxnSpPr/>
          <p:nvPr/>
        </p:nvCxnSpPr>
        <p:spPr>
          <a:xfrm flipH="1">
            <a:off x="8520606" y="1713053"/>
            <a:ext cx="1111461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8A0A0C-F9BA-4D45-B462-5A3751B7F3AF}"/>
              </a:ext>
            </a:extLst>
          </p:cNvPr>
          <p:cNvCxnSpPr>
            <a:cxnSpLocks/>
          </p:cNvCxnSpPr>
          <p:nvPr/>
        </p:nvCxnSpPr>
        <p:spPr>
          <a:xfrm flipH="1">
            <a:off x="8520607" y="2483971"/>
            <a:ext cx="2174401" cy="1350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C8800C-D729-0C43-8617-01818091F64F}"/>
                  </a:ext>
                </a:extLst>
              </p:cNvPr>
              <p:cNvSpPr txBox="1"/>
              <p:nvPr/>
            </p:nvSpPr>
            <p:spPr>
              <a:xfrm>
                <a:off x="7829629" y="2363685"/>
                <a:ext cx="55220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C8800C-D729-0C43-8617-01818091F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629" y="2363685"/>
                <a:ext cx="552202" cy="338554"/>
              </a:xfrm>
              <a:prstGeom prst="rect">
                <a:avLst/>
              </a:prstGeom>
              <a:blipFill>
                <a:blip r:embed="rId7"/>
                <a:stretch>
                  <a:fillRect l="-11364" r="-4545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E9B899-3E7A-0042-B925-8AE5B0F5607C}"/>
                  </a:ext>
                </a:extLst>
              </p:cNvPr>
              <p:cNvSpPr txBox="1"/>
              <p:nvPr/>
            </p:nvSpPr>
            <p:spPr>
              <a:xfrm>
                <a:off x="7818178" y="1543776"/>
                <a:ext cx="61433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E9B899-3E7A-0042-B925-8AE5B0F5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178" y="1543776"/>
                <a:ext cx="614335" cy="338554"/>
              </a:xfrm>
              <a:prstGeom prst="rect">
                <a:avLst/>
              </a:prstGeom>
              <a:blipFill>
                <a:blip r:embed="rId8"/>
                <a:stretch>
                  <a:fillRect l="-10204" r="-204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583919-3D26-F549-8F64-57A9DE37E451}"/>
              </a:ext>
            </a:extLst>
          </p:cNvPr>
          <p:cNvCxnSpPr/>
          <p:nvPr/>
        </p:nvCxnSpPr>
        <p:spPr>
          <a:xfrm flipV="1">
            <a:off x="8143715" y="1921111"/>
            <a:ext cx="0" cy="401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32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AFA6-28F7-4143-BF07-43549296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you estimate demand elasticities?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271F6A-841B-E340-B80A-F911FC71C0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need instruments (demand shifters). </a:t>
                </a:r>
              </a:p>
              <a:p>
                <a:endParaRPr lang="en-US" dirty="0"/>
              </a:p>
              <a:p>
                <a:r>
                  <a:rPr lang="en-US" dirty="0" err="1"/>
                  <a:t>Koijen-Yogo</a:t>
                </a:r>
                <a:r>
                  <a:rPr lang="en-US" dirty="0"/>
                  <a:t> uses </a:t>
                </a:r>
                <a:r>
                  <a:rPr lang="en-US" u="sng" dirty="0"/>
                  <a:t>BLP instruments</a:t>
                </a:r>
              </a:p>
              <a:p>
                <a:pPr lvl="1"/>
                <a:r>
                  <a:rPr lang="en-US" dirty="0"/>
                  <a:t>For each investor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𝐸𝑥𝑜𝑔𝑒𝑛𝑜𝑢𝑠𝐷𝑒𝑚𝑎𝑛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the price shifter</a:t>
                </a:r>
              </a:p>
              <a:p>
                <a:pPr lvl="1"/>
                <a:r>
                  <a:rPr lang="en-US" dirty="0" err="1"/>
                  <a:t>Koijen-Yogo</a:t>
                </a:r>
                <a:r>
                  <a:rPr lang="en-US" dirty="0"/>
                  <a:t> assumes AUM- and investment universe-induced demand as exogenous</a:t>
                </a:r>
              </a:p>
              <a:p>
                <a:endParaRPr lang="en-US" dirty="0"/>
              </a:p>
              <a:p>
                <a:r>
                  <a:rPr lang="en-US" dirty="0" err="1"/>
                  <a:t>Shushu</a:t>
                </a:r>
                <a:r>
                  <a:rPr lang="en-US" dirty="0"/>
                  <a:t> improves by focusing on a subset of “stable institutions”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271F6A-841B-E340-B80A-F911FC71C0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2CD9F-D48E-214F-8F2F-F4FF241C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C8E0-8432-ED4E-8ED4-BA193737B201}" type="slidenum">
              <a:rPr lang="en-CN" smtClean="0"/>
              <a:pPr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3816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10387</TotalTime>
  <Words>793</Words>
  <Application>Microsoft Macintosh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Discussion of   What Drives Stock Prices in a Bubble?</vt:lpstr>
      <vt:lpstr>Paper summary</vt:lpstr>
      <vt:lpstr>Outline of my discussion</vt:lpstr>
      <vt:lpstr>1. What does a demand system add?</vt:lpstr>
      <vt:lpstr>What does the demand-system do? </vt:lpstr>
      <vt:lpstr>Retail investors massively bought stocks in the bubble expansion phase</vt:lpstr>
      <vt:lpstr>Q. What is the price impact of such buying? </vt:lpstr>
      <vt:lpstr>Demand-system, caricature</vt:lpstr>
      <vt:lpstr>How to you estimate demand elasticities? </vt:lpstr>
      <vt:lpstr>How good are these instruments? </vt:lpstr>
      <vt:lpstr>2. Questions/suggestions</vt:lpstr>
      <vt:lpstr>Cross-section vs aggregate</vt:lpstr>
      <vt:lpstr>Two issues</vt:lpstr>
      <vt:lpstr>Just to reiterate the spillover point… </vt:lpstr>
      <vt:lpstr>Other suggestions/questions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Jiacui Li</dc:creator>
  <cp:lastModifiedBy>J Li</cp:lastModifiedBy>
  <cp:revision>1875</cp:revision>
  <cp:lastPrinted>2020-10-21T22:58:17Z</cp:lastPrinted>
  <dcterms:created xsi:type="dcterms:W3CDTF">2020-07-31T20:41:02Z</dcterms:created>
  <dcterms:modified xsi:type="dcterms:W3CDTF">2023-05-23T15:27:50Z</dcterms:modified>
</cp:coreProperties>
</file>