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77" r:id="rId3"/>
    <p:sldId id="393" r:id="rId4"/>
    <p:sldId id="378" r:id="rId5"/>
    <p:sldId id="382" r:id="rId6"/>
    <p:sldId id="395" r:id="rId7"/>
    <p:sldId id="391" r:id="rId8"/>
    <p:sldId id="397" r:id="rId9"/>
    <p:sldId id="399" r:id="rId10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6/23/22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6/23/22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6/23/22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6/23/22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6/23/22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6/23/22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6/23/22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6/23/22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400" b="1" dirty="0"/>
              <a:t>Optimal Tax-Timing with Transaction Costs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r>
              <a:rPr lang="en-US" sz="2500" dirty="0"/>
              <a:t>By Min Dai, </a:t>
            </a:r>
            <a:r>
              <a:rPr lang="en-US" sz="2500" dirty="0" err="1"/>
              <a:t>Yaoting</a:t>
            </a:r>
            <a:r>
              <a:rPr lang="en-US" sz="2500" dirty="0"/>
              <a:t> Lei, and Hong Liu</a:t>
            </a:r>
          </a:p>
          <a:p>
            <a:r>
              <a:rPr lang="en-CN" sz="2000"/>
              <a:t>@</a:t>
            </a:r>
            <a:r>
              <a:rPr lang="en-US" sz="2000" dirty="0"/>
              <a:t>Asian FA</a:t>
            </a:r>
            <a:r>
              <a:rPr lang="en-CN" sz="2000"/>
              <a:t> 202</a:t>
            </a:r>
            <a:r>
              <a:rPr lang="en-US" sz="2000" dirty="0"/>
              <a:t>2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83DC-EDD4-7C46-B97B-5D17ACC9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48E8-8410-F946-A668-9A4EEF09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paper presents a model of (Merton-type) dynamic portfolio choice with </a:t>
            </a:r>
            <a:r>
              <a:rPr lang="en-US" u="sng" dirty="0"/>
              <a:t>capital gains taxes (CGT)</a:t>
            </a:r>
            <a:r>
              <a:rPr lang="en-US" dirty="0"/>
              <a:t> and </a:t>
            </a:r>
            <a:r>
              <a:rPr lang="en-US" u="sng" dirty="0"/>
              <a:t>transaction costs</a:t>
            </a:r>
          </a:p>
          <a:p>
            <a:endParaRPr lang="en-US" dirty="0"/>
          </a:p>
          <a:p>
            <a:r>
              <a:rPr lang="en-US" dirty="0"/>
              <a:t>Key findings:</a:t>
            </a:r>
          </a:p>
          <a:p>
            <a:pPr lvl="1"/>
            <a:r>
              <a:rPr lang="en-US" dirty="0"/>
              <a:t>With transaction costs, capital losses are not immediately realized</a:t>
            </a:r>
          </a:p>
          <a:p>
            <a:endParaRPr lang="en-US" dirty="0"/>
          </a:p>
          <a:p>
            <a:r>
              <a:rPr lang="en-US" dirty="0"/>
              <a:t>Policy implications:</a:t>
            </a:r>
          </a:p>
          <a:p>
            <a:pPr lvl="1"/>
            <a:r>
              <a:rPr lang="en-US" dirty="0"/>
              <a:t>Imposing financial transactions taxes will reduce trading and CGT revenue</a:t>
            </a:r>
          </a:p>
          <a:p>
            <a:pPr lvl="1"/>
            <a:r>
              <a:rPr lang="en-US" dirty="0"/>
              <a:t>Imposing higher CGT taxes can increase tax revenue significantly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C8CBF-F6BD-014B-BFF4-BCBF9367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718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3288D-9016-2E42-857F-67C4A3D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two cents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6261-CEB5-4D49-8C2E-12140CE2B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analysis is very well done</a:t>
            </a:r>
          </a:p>
          <a:p>
            <a:pPr lvl="1"/>
            <a:r>
              <a:rPr lang="en-US" dirty="0"/>
              <a:t>Properly modeling all these moving parts is </a:t>
            </a:r>
            <a:r>
              <a:rPr lang="en-US" u="sng" dirty="0"/>
              <a:t>non-trivial</a:t>
            </a:r>
          </a:p>
          <a:p>
            <a:endParaRPr lang="en-US" dirty="0"/>
          </a:p>
          <a:p>
            <a:r>
              <a:rPr lang="en-US" dirty="0"/>
              <a:t>I have some </a:t>
            </a:r>
            <a:r>
              <a:rPr lang="en-US" i="1" dirty="0"/>
              <a:t>quantitative quibbles</a:t>
            </a:r>
            <a:r>
              <a:rPr lang="en-US" dirty="0"/>
              <a:t> about the policy implications</a:t>
            </a:r>
          </a:p>
          <a:p>
            <a:pPr lvl="1"/>
            <a:r>
              <a:rPr lang="en-US" dirty="0"/>
              <a:t>How much of actual trading can be captured by the model?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Caveat:</a:t>
            </a:r>
            <a:r>
              <a:rPr lang="en-US" dirty="0"/>
              <a:t> I have never worked in this literature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1165D-053B-E842-B322-C4C89AF9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983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paper’s 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7513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00A6-E4C0-5B42-ACFE-5F7289FD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79331-3AA2-DE4C-A8A8-7BF8D1A8A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Continuous-time dynamic portfolio choice problem a la Merton</a:t>
            </a:r>
          </a:p>
          <a:p>
            <a:pPr lvl="1"/>
            <a:r>
              <a:rPr lang="en-US" dirty="0"/>
              <a:t>CRRA infinite-lived investor allocates between stock and bond</a:t>
            </a:r>
          </a:p>
          <a:p>
            <a:endParaRPr lang="en-US" dirty="0"/>
          </a:p>
          <a:p>
            <a:r>
              <a:rPr lang="en-US" dirty="0"/>
              <a:t>New elements:</a:t>
            </a:r>
          </a:p>
          <a:p>
            <a:pPr lvl="1"/>
            <a:r>
              <a:rPr lang="en-US" dirty="0"/>
              <a:t>Capital gains taxes (CGT) + transaction costs</a:t>
            </a:r>
          </a:p>
          <a:p>
            <a:endParaRPr lang="en-US" dirty="0"/>
          </a:p>
          <a:p>
            <a:r>
              <a:rPr lang="en-US" dirty="0"/>
              <a:t>Why does transaction cost matter?</a:t>
            </a:r>
          </a:p>
          <a:p>
            <a:pPr lvl="1"/>
            <a:r>
              <a:rPr lang="en-US" dirty="0"/>
              <a:t>In existing models without transaction costs, all capital losses are realized immediately (“wash sale”)</a:t>
            </a:r>
          </a:p>
          <a:p>
            <a:pPr lvl="1"/>
            <a:r>
              <a:rPr lang="en-US" dirty="0"/>
              <a:t>With transaction costs, loss realization can also be delayed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FDC99-687E-D340-9A80-5009253A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9650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934E-B1F7-6643-8DDC-819D53B7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4D823-673C-D946-9145-C0E3921F58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1) Effect of imposing financial transactions tax (transaction costs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Will also reduce trading and thus capital gains taxes</a:t>
                </a:r>
              </a:p>
              <a:p>
                <a:pPr lvl="1"/>
                <a:r>
                  <a:rPr lang="en-US" dirty="0"/>
                  <a:t>May even backfire in terms of tax revenue collection</a:t>
                </a:r>
              </a:p>
              <a:p>
                <a:endParaRPr lang="en-US" dirty="0"/>
              </a:p>
              <a:p>
                <a:r>
                  <a:rPr lang="en-US" dirty="0"/>
                  <a:t>2) Effect of raising CGT tax rate?</a:t>
                </a:r>
              </a:p>
              <a:p>
                <a:pPr lvl="1"/>
                <a:r>
                  <a:rPr lang="en-US" dirty="0"/>
                  <a:t>Can increase tax revenue significantly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4D823-673C-D946-9145-C0E3921F58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38841-5291-1343-99E6-45CFE943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6867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Implications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4154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06CE-18E4-DB46-A561-95F9AE7E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fraction of trading in practice is explained by Merton-type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86A4-D6B7-6A43-9C12-5BE2F78DF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don’t know the answer, but my impression is </a:t>
            </a:r>
            <a:r>
              <a:rPr lang="en-US" u="sng" dirty="0"/>
              <a:t>a small subset</a:t>
            </a:r>
            <a:endParaRPr lang="en-US" dirty="0"/>
          </a:p>
          <a:p>
            <a:r>
              <a:rPr lang="en-US" dirty="0"/>
              <a:t>Merton model:</a:t>
            </a:r>
          </a:p>
          <a:p>
            <a:pPr lvl="1"/>
            <a:r>
              <a:rPr lang="en-US" dirty="0"/>
              <a:t>Allocation between stock and cash</a:t>
            </a:r>
          </a:p>
          <a:p>
            <a:pPr lvl="1"/>
            <a:r>
              <a:rPr lang="en-US" dirty="0"/>
              <a:t>No return predictability</a:t>
            </a:r>
          </a:p>
          <a:p>
            <a:r>
              <a:rPr lang="en-US" dirty="0"/>
              <a:t>Actual trading:</a:t>
            </a:r>
          </a:p>
          <a:p>
            <a:pPr lvl="1"/>
            <a:r>
              <a:rPr lang="en-US" dirty="0"/>
              <a:t>Lots of trading between different stocks</a:t>
            </a:r>
          </a:p>
          <a:p>
            <a:pPr lvl="1"/>
            <a:r>
              <a:rPr lang="en-US" dirty="0"/>
              <a:t>Trading driven by heterogeneous views on future returns</a:t>
            </a:r>
          </a:p>
          <a:p>
            <a:endParaRPr lang="en-US" dirty="0"/>
          </a:p>
          <a:p>
            <a:r>
              <a:rPr lang="en-US" dirty="0"/>
              <a:t>A proper discussion of policy implications require an estimate of what is, and is not, captured by the Merton-type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D2DF0-3BA2-1140-9942-B233AB8D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740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9D95-FB47-AC45-AAA9-B703419B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8384E-14D4-A642-BC5A-C48D4E236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7520" cy="4351338"/>
          </a:xfrm>
        </p:spPr>
        <p:txBody>
          <a:bodyPr/>
          <a:lstStyle/>
          <a:p>
            <a:r>
              <a:rPr lang="en-US" dirty="0"/>
              <a:t>Very interesting paper; well executed analysis</a:t>
            </a:r>
          </a:p>
          <a:p>
            <a:endParaRPr lang="en-US" dirty="0"/>
          </a:p>
          <a:p>
            <a:r>
              <a:rPr lang="en-US" dirty="0"/>
              <a:t>May need more work on quantifying policy implications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learned a lot from the paper and appreciate the opportunity to discuss!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7BF11-6142-BB49-9821-61C658DB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62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10126</TotalTime>
  <Words>367</Words>
  <Application>Microsoft Macintosh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Optimal Tax-Timing with Transaction Costs</vt:lpstr>
      <vt:lpstr>Overview</vt:lpstr>
      <vt:lpstr>My two cents</vt:lpstr>
      <vt:lpstr>1. The paper’s findings</vt:lpstr>
      <vt:lpstr>Model</vt:lpstr>
      <vt:lpstr>Policy implications</vt:lpstr>
      <vt:lpstr>2. Implications</vt:lpstr>
      <vt:lpstr>What fraction of trading in practice is explained by Merton-type models?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1574</cp:revision>
  <cp:lastPrinted>2020-10-21T22:58:17Z</cp:lastPrinted>
  <dcterms:created xsi:type="dcterms:W3CDTF">2020-07-31T20:41:02Z</dcterms:created>
  <dcterms:modified xsi:type="dcterms:W3CDTF">2022-06-24T16:02:52Z</dcterms:modified>
</cp:coreProperties>
</file>