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92" r:id="rId4"/>
    <p:sldId id="294" r:id="rId5"/>
    <p:sldId id="298" r:id="rId6"/>
    <p:sldId id="295" r:id="rId7"/>
    <p:sldId id="300" r:id="rId8"/>
    <p:sldId id="299" r:id="rId9"/>
    <p:sldId id="296" r:id="rId10"/>
    <p:sldId id="297" r:id="rId11"/>
    <p:sldId id="301" r:id="rId12"/>
    <p:sldId id="293" r:id="rId1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EF6E90-6947-534B-B8E9-4F2737AF076C}" type="datetimeFigureOut">
              <a:rPr lang="en-CN" smtClean="0"/>
              <a:pPr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EF6E90-6947-534B-B8E9-4F2737AF076C}" type="datetimeFigureOut">
              <a:rPr lang="en-CN" smtClean="0"/>
              <a:pPr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EF6E90-6947-534B-B8E9-4F2737AF076C}" type="datetimeFigureOut">
              <a:rPr lang="en-CN" smtClean="0"/>
              <a:pPr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6E90-6947-534B-B8E9-4F2737AF076C}" type="datetimeFigureOut">
              <a:rPr lang="en-CN" smtClean="0"/>
              <a:t>2020/9/26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 of </a:t>
            </a:r>
            <a:br>
              <a:rPr lang="en-US" dirty="0"/>
            </a:br>
            <a:r>
              <a:rPr lang="en-US" dirty="0"/>
              <a:t>“Valuation and Long-Term Growth Expectations”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/>
              <a:t>B</a:t>
            </a:r>
            <a:r>
              <a:rPr lang="en-CN" sz="2500" dirty="0"/>
              <a:t>y </a:t>
            </a:r>
            <a:r>
              <a:rPr lang="en-US" dirty="0"/>
              <a:t>Angel </a:t>
            </a:r>
            <a:r>
              <a:rPr lang="en-US" dirty="0" err="1"/>
              <a:t>Tengulov</a:t>
            </a:r>
            <a:r>
              <a:rPr lang="en-US" dirty="0"/>
              <a:t>, Josef </a:t>
            </a:r>
            <a:r>
              <a:rPr lang="en-US" dirty="0" err="1"/>
              <a:t>Zechner</a:t>
            </a:r>
            <a:r>
              <a:rPr lang="en-US" dirty="0"/>
              <a:t>, and Jeffrey </a:t>
            </a:r>
            <a:r>
              <a:rPr lang="en-US" dirty="0" err="1"/>
              <a:t>Zwiebel</a:t>
            </a:r>
            <a:endParaRPr lang="en-US" sz="2800" dirty="0"/>
          </a:p>
          <a:p>
            <a:r>
              <a:rPr lang="en-CN" sz="2000" dirty="0"/>
              <a:t>@NFA 2020</a:t>
            </a:r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r>
              <a:rPr lang="en-CN" sz="2000" dirty="0"/>
              <a:t>David Eccles School of Business, Utah</a:t>
            </a:r>
          </a:p>
          <a:p>
            <a:endParaRPr lang="en-CN" sz="2000" dirty="0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2533-3B03-6941-AC0A-B786F414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“Rational inattention”?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1759F-5561-CF47-9C0E-E74395D9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N" dirty="0"/>
              <a:t>If investors have limited cognitive resources, they should allocate it based on expected </a:t>
            </a:r>
            <a:r>
              <a:rPr lang="en-CN" u="sng" dirty="0">
                <a:solidFill>
                  <a:srgbClr val="0070C0"/>
                </a:solidFill>
              </a:rPr>
              <a:t>payoff</a:t>
            </a:r>
            <a:r>
              <a:rPr lang="en-CN" dirty="0"/>
              <a:t> and </a:t>
            </a:r>
            <a:r>
              <a:rPr lang="en-CN" u="sng" dirty="0">
                <a:solidFill>
                  <a:srgbClr val="FF0000"/>
                </a:solidFill>
              </a:rPr>
              <a:t>cost</a:t>
            </a:r>
          </a:p>
          <a:p>
            <a:pPr lvl="1"/>
            <a:r>
              <a:rPr lang="en-CN" dirty="0">
                <a:solidFill>
                  <a:srgbClr val="FF0000"/>
                </a:solidFill>
              </a:rPr>
              <a:t>Cost</a:t>
            </a:r>
            <a:r>
              <a:rPr lang="en-CN" dirty="0"/>
              <a:t> is high: estimating long-term growth rate is difficult</a:t>
            </a:r>
          </a:p>
          <a:p>
            <a:pPr lvl="2"/>
            <a:r>
              <a:rPr lang="en-CN" dirty="0"/>
              <a:t>Of course, as we have computers, LASSO (since 1996), and this paper (since 2019), the cost goes down over time</a:t>
            </a:r>
          </a:p>
          <a:p>
            <a:pPr lvl="1"/>
            <a:r>
              <a:rPr lang="en-CN" dirty="0">
                <a:solidFill>
                  <a:srgbClr val="0070C0"/>
                </a:solidFill>
              </a:rPr>
              <a:t>Payoff</a:t>
            </a:r>
            <a:r>
              <a:rPr lang="en-CN" dirty="0"/>
              <a:t> may not be high:</a:t>
            </a:r>
          </a:p>
          <a:p>
            <a:pPr lvl="2"/>
            <a:r>
              <a:rPr lang="en-CN" dirty="0"/>
              <a:t>Because this is about </a:t>
            </a:r>
            <a:r>
              <a:rPr lang="en-CN" b="1" dirty="0">
                <a:solidFill>
                  <a:srgbClr val="0070C0"/>
                </a:solidFill>
              </a:rPr>
              <a:t>long-term</a:t>
            </a:r>
            <a:r>
              <a:rPr lang="en-CN" dirty="0"/>
              <a:t> growth rates, it is likely slow for prices to converge</a:t>
            </a:r>
          </a:p>
          <a:p>
            <a:r>
              <a:rPr lang="en-CN" dirty="0"/>
              <a:t>The paper </a:t>
            </a:r>
            <a:r>
              <a:rPr lang="en-CN" b="1" dirty="0"/>
              <a:t>does</a:t>
            </a:r>
            <a:r>
              <a:rPr lang="en-CN" dirty="0"/>
              <a:t> show that investors are leaving sizeable amount of money on the table for small cap firms. </a:t>
            </a:r>
          </a:p>
          <a:p>
            <a:pPr lvl="1"/>
            <a:r>
              <a:rPr lang="en-CN" dirty="0"/>
              <a:t>A careful quantification exercise might still reveal irrationality of investors in these companies</a:t>
            </a:r>
          </a:p>
          <a:p>
            <a:pPr lvl="2"/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18441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CB5C-8087-4B49-9962-A5672087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3. Additional exercises?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80FF-F684-044E-A63B-9A5A4792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124661" cy="4486275"/>
          </a:xfrm>
        </p:spPr>
        <p:txBody>
          <a:bodyPr/>
          <a:lstStyle/>
          <a:p>
            <a:r>
              <a:rPr lang="en-CN" dirty="0"/>
              <a:t>Do long-horizon active investors appear to trade on </a:t>
            </a:r>
            <a:r>
              <a:rPr lang="en-CN"/>
              <a:t>this mispricing?</a:t>
            </a:r>
            <a:endParaRPr lang="en-CN" dirty="0"/>
          </a:p>
          <a:p>
            <a:pPr lvl="1"/>
            <a:r>
              <a:rPr lang="en-CN" dirty="0"/>
              <a:t>As discussed, such a strategy may be less attractive for short-horizoned arbitrageurs such as hedge funds</a:t>
            </a:r>
          </a:p>
          <a:p>
            <a:pPr lvl="1"/>
            <a:r>
              <a:rPr lang="en-CN" dirty="0"/>
              <a:t>Can infer from 13F data. Key difficulty: need to first filter out passive ones</a:t>
            </a:r>
          </a:p>
          <a:p>
            <a:pPr lvl="2"/>
            <a:r>
              <a:rPr lang="en-CN" dirty="0"/>
              <a:t>Omitted varaible problem: long-horizon investors also tend to be passive</a:t>
            </a:r>
          </a:p>
          <a:p>
            <a:pPr lvl="1"/>
            <a:endParaRPr lang="en-CN" dirty="0"/>
          </a:p>
          <a:p>
            <a:r>
              <a:rPr lang="en-CN" dirty="0"/>
              <a:t>The </a:t>
            </a:r>
            <a:r>
              <a:rPr lang="en-CN" i="1" dirty="0"/>
              <a:t>other economic consequences</a:t>
            </a:r>
            <a:r>
              <a:rPr lang="en-CN" dirty="0"/>
              <a:t> of long-term growth-neglect?</a:t>
            </a:r>
          </a:p>
          <a:p>
            <a:pPr lvl="1"/>
            <a:r>
              <a:rPr lang="en-CN" dirty="0"/>
              <a:t>Does it drive corporate short-termism? </a:t>
            </a:r>
          </a:p>
        </p:txBody>
      </p:sp>
    </p:spTree>
    <p:extLst>
      <p:ext uri="{BB962C8B-B14F-4D97-AF65-F5344CB8AC3E}">
        <p14:creationId xmlns:p14="http://schemas.microsoft.com/office/powerpoint/2010/main" val="116871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ACE8-577A-F74F-A47D-A8F40CEC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A945-7F5E-D04F-AB8B-7331098A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CN" dirty="0"/>
              <a:t>This paper is interesting and well executed</a:t>
            </a:r>
          </a:p>
          <a:p>
            <a:endParaRPr lang="en-CN" dirty="0"/>
          </a:p>
          <a:p>
            <a:r>
              <a:rPr lang="en-CN" dirty="0"/>
              <a:t>Investor inattention to long-term growth rate is ex-ante plausible</a:t>
            </a:r>
          </a:p>
          <a:p>
            <a:pPr lvl="1"/>
            <a:r>
              <a:rPr lang="en-CN" dirty="0"/>
              <a:t>The authors provide further evidence</a:t>
            </a:r>
          </a:p>
          <a:p>
            <a:endParaRPr lang="en-CN" dirty="0"/>
          </a:p>
          <a:p>
            <a:r>
              <a:rPr lang="en-CN" dirty="0"/>
              <a:t>Economic mechanism: perhaps more work can be done to differentiate between rational and irrational inattention</a:t>
            </a:r>
          </a:p>
        </p:txBody>
      </p:sp>
    </p:spTree>
    <p:extLst>
      <p:ext uri="{BB962C8B-B14F-4D97-AF65-F5344CB8AC3E}">
        <p14:creationId xmlns:p14="http://schemas.microsoft.com/office/powerpoint/2010/main" val="53373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ACE8-577A-F74F-A47D-A8F40CEC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A945-7F5E-D04F-AB8B-7331098A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CN" dirty="0"/>
              <a:t>Motivation: while long-term growth is a significant part of firm valuation, academic and practitioners are inattentive towards it</a:t>
            </a:r>
          </a:p>
          <a:p>
            <a:endParaRPr lang="en-CN" dirty="0"/>
          </a:p>
          <a:p>
            <a:r>
              <a:rPr lang="en-CN" dirty="0"/>
              <a:t>This paper: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N" dirty="0"/>
              <a:t>Builds a machine learning model to predict long-term growth rates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N" dirty="0"/>
              <a:t>Argues that long-term growth is mispriced in the market. Long/short decile portfolios based on predicted growth generates 10-13% alpha a year</a:t>
            </a:r>
          </a:p>
          <a:p>
            <a:endParaRPr lang="en-CN" dirty="0"/>
          </a:p>
          <a:p>
            <a:r>
              <a:rPr lang="en-CN" dirty="0"/>
              <a:t>This is an important topic and the paper is well executed</a:t>
            </a:r>
          </a:p>
          <a:p>
            <a:pPr lvl="1"/>
            <a:r>
              <a:rPr lang="en-CN" dirty="0"/>
              <a:t>My discussion will focus on the mechanism and economic magnitudes</a:t>
            </a:r>
          </a:p>
        </p:txBody>
      </p:sp>
    </p:spTree>
    <p:extLst>
      <p:ext uri="{BB962C8B-B14F-4D97-AF65-F5344CB8AC3E}">
        <p14:creationId xmlns:p14="http://schemas.microsoft.com/office/powerpoint/2010/main" val="392334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 Findings in this paper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</p:spTree>
    <p:extLst>
      <p:ext uri="{BB962C8B-B14F-4D97-AF65-F5344CB8AC3E}">
        <p14:creationId xmlns:p14="http://schemas.microsoft.com/office/powerpoint/2010/main" val="91464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7CED-0355-A840-B7B2-9FF878AE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Predicting long-term growth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6930-6852-DD48-A241-8B3BEF1B2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540565"/>
            <a:ext cx="10638183" cy="5118652"/>
          </a:xfrm>
        </p:spPr>
        <p:txBody>
          <a:bodyPr>
            <a:normAutofit/>
          </a:bodyPr>
          <a:lstStyle/>
          <a:p>
            <a:r>
              <a:rPr lang="en-CN" dirty="0"/>
              <a:t>Which variables predict growth rates? The authors used LASSO:</a:t>
            </a:r>
          </a:p>
          <a:p>
            <a:pPr lvl="1"/>
            <a:r>
              <a:rPr lang="en-CN" dirty="0"/>
              <a:t>Careful </a:t>
            </a:r>
            <a:r>
              <a:rPr lang="en-CN" u="sng" dirty="0"/>
              <a:t>out-of-sample</a:t>
            </a:r>
            <a:r>
              <a:rPr lang="en-CN" dirty="0"/>
              <a:t> prediction exercise</a:t>
            </a:r>
          </a:p>
          <a:p>
            <a:pPr lvl="1"/>
            <a:r>
              <a:rPr lang="en-CN" dirty="0"/>
              <a:t>Outcome variables: 5 or 10 year EBITDA/Sales growth rates</a:t>
            </a:r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r>
              <a:rPr lang="en-CN" dirty="0"/>
              <a:t>The resulting R2 is decently high: 15 – 28%</a:t>
            </a:r>
          </a:p>
          <a:p>
            <a:pPr lvl="1"/>
            <a:endParaRPr lang="en-CN" dirty="0"/>
          </a:p>
          <a:p>
            <a:endParaRPr lang="en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43BCC-69BF-7548-8FB6-0DF9A3A27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025" y="2866128"/>
            <a:ext cx="7495659" cy="289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2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45A56-5462-364E-9359-7D1798A2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Trading on predicted long-term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FA69-08EA-2447-BA53-A9DB4ED21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Trading on this measure is profitable!</a:t>
            </a:r>
          </a:p>
          <a:p>
            <a:r>
              <a:rPr lang="en-CN" dirty="0"/>
              <a:t>Long/short decile portfolios generates 10-13% annual return</a:t>
            </a:r>
          </a:p>
          <a:p>
            <a:pPr lvl="1"/>
            <a:r>
              <a:rPr lang="en-CN" dirty="0"/>
              <a:t>Not subsumed by conventional characteristics in Fama-MacBeth regressions</a:t>
            </a:r>
          </a:p>
          <a:p>
            <a:pPr lvl="1"/>
            <a:r>
              <a:rPr lang="en-CN" dirty="0"/>
              <a:t>Caveat: results weaker when value-weighted (Table A5, A6)</a:t>
            </a:r>
          </a:p>
          <a:p>
            <a:endParaRPr lang="en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FE52F-4E9C-1A4D-8D82-40273EEA3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5820"/>
            <a:ext cx="12192000" cy="283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8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Discussion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</p:spTree>
    <p:extLst>
      <p:ext uri="{BB962C8B-B14F-4D97-AF65-F5344CB8AC3E}">
        <p14:creationId xmlns:p14="http://schemas.microsoft.com/office/powerpoint/2010/main" val="369103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CB5C-8087-4B49-9962-A5672087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1. Economic magnitudes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80FF-F684-044E-A63B-9A5A4792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7" y="1610140"/>
            <a:ext cx="5108713" cy="4566824"/>
          </a:xfrm>
        </p:spPr>
        <p:txBody>
          <a:bodyPr/>
          <a:lstStyle/>
          <a:p>
            <a:r>
              <a:rPr lang="en-CN" dirty="0"/>
              <a:t>How much money are investors leaving on the table?</a:t>
            </a:r>
          </a:p>
          <a:p>
            <a:r>
              <a:rPr lang="en-CN" dirty="0"/>
              <a:t>It is well-known that anomalies are larger in small caps stocks</a:t>
            </a:r>
          </a:p>
          <a:p>
            <a:pPr lvl="1"/>
            <a:r>
              <a:rPr lang="en-CN" dirty="0"/>
              <a:t>Green, Hand, and Zhang RFS (2017), Hou, Xue, and Zhang RFS (2020)</a:t>
            </a:r>
          </a:p>
          <a:p>
            <a:pPr lvl="1"/>
            <a:endParaRPr lang="en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C174A-5976-E344-80C6-E3DE00C26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723" y="1474829"/>
            <a:ext cx="6451877" cy="48473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6EEE079-F317-5D45-999C-02038E2DA17C}"/>
              </a:ext>
            </a:extLst>
          </p:cNvPr>
          <p:cNvSpPr/>
          <p:nvPr/>
        </p:nvSpPr>
        <p:spPr>
          <a:xfrm>
            <a:off x="6960884" y="6333074"/>
            <a:ext cx="422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N" dirty="0"/>
              <a:t>Fig 3 in Green, Hand, and Zhang RFS (2017)</a:t>
            </a:r>
          </a:p>
        </p:txBody>
      </p:sp>
    </p:spTree>
    <p:extLst>
      <p:ext uri="{BB962C8B-B14F-4D97-AF65-F5344CB8AC3E}">
        <p14:creationId xmlns:p14="http://schemas.microsoft.com/office/powerpoint/2010/main" val="100017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23D9D-DB46-0248-9919-0EE9A804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Seeking larger economic magnitudes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40A8D8-CAC8-3649-B90B-0510BD5578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N" dirty="0"/>
                  <a:t>Instead of using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𝐺𝑟𝑜𝑤𝑡h</m:t>
                        </m:r>
                      </m:e>
                    </m:acc>
                  </m:oMath>
                </a14:m>
                <a:r>
                  <a:rPr lang="en-CN" dirty="0"/>
                  <a:t>, perhaps can look 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𝐺𝑟𝑜𝑤𝑡h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𝐿𝑇𝐺</m:t>
                    </m:r>
                  </m:oMath>
                </a14:m>
                <a:r>
                  <a:rPr lang="en-CN" dirty="0"/>
                  <a:t> (analyst predicted growth)?</a:t>
                </a:r>
              </a:p>
              <a:p>
                <a:endParaRPr lang="en-CN" dirty="0"/>
              </a:p>
              <a:p>
                <a:r>
                  <a:rPr lang="en-CN" dirty="0"/>
                  <a:t>La Porta (1996): firms with high analyst predicted LTG (long-term growth) have low subsequent returns</a:t>
                </a:r>
              </a:p>
              <a:p>
                <a:pPr lvl="1"/>
                <a:r>
                  <a:rPr lang="en-CN" dirty="0"/>
                  <a:t>Bordalo et al JF (2019): results are concentrated in firms with very high LTG</a:t>
                </a:r>
              </a:p>
              <a:p>
                <a:endParaRPr lang="en-C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40A8D8-CAC8-3649-B90B-0510BD5578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035" r="-1206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46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18AA-00FB-6349-9EA4-420EA4C4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2.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5DDBC-DFF9-C744-80FC-DC67DD33B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N" dirty="0"/>
              <a:t>There are really two separate questions. </a:t>
            </a:r>
          </a:p>
          <a:p>
            <a:r>
              <a:rPr lang="en-CN" dirty="0"/>
              <a:t>1) Are investors inattentive to long-term growth?</a:t>
            </a:r>
          </a:p>
          <a:p>
            <a:pPr lvl="1"/>
            <a:r>
              <a:rPr lang="en-CN" dirty="0"/>
              <a:t>Anecdotally: very much so</a:t>
            </a:r>
          </a:p>
          <a:p>
            <a:pPr lvl="1"/>
            <a:r>
              <a:rPr lang="en-CN" dirty="0"/>
              <a:t>This paper presents further evidence</a:t>
            </a:r>
          </a:p>
          <a:p>
            <a:pPr lvl="1"/>
            <a:endParaRPr lang="en-CN" dirty="0"/>
          </a:p>
          <a:p>
            <a:r>
              <a:rPr lang="en-CN" dirty="0"/>
              <a:t>2) Do they lose much due to this? </a:t>
            </a:r>
          </a:p>
          <a:p>
            <a:pPr lvl="1"/>
            <a:r>
              <a:rPr lang="en-CN" dirty="0"/>
              <a:t>If the return predictability is concentrated in small caps that are relatively illiquid, then we are not sure. </a:t>
            </a:r>
          </a:p>
        </p:txBody>
      </p:sp>
    </p:spTree>
    <p:extLst>
      <p:ext uri="{BB962C8B-B14F-4D97-AF65-F5344CB8AC3E}">
        <p14:creationId xmlns:p14="http://schemas.microsoft.com/office/powerpoint/2010/main" val="20259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608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“Valuation and Long-Term Growth Expectations”</vt:lpstr>
      <vt:lpstr>Overview</vt:lpstr>
      <vt:lpstr>1. Findings in this paper</vt:lpstr>
      <vt:lpstr>Predicting long-term growth rates</vt:lpstr>
      <vt:lpstr>Trading on predicted long-term growth</vt:lpstr>
      <vt:lpstr>2. Discussion</vt:lpstr>
      <vt:lpstr>1. Economic magnitudes</vt:lpstr>
      <vt:lpstr>Seeking larger economic magnitudes</vt:lpstr>
      <vt:lpstr>2. Mechanism</vt:lpstr>
      <vt:lpstr>“Rational inattention”?</vt:lpstr>
      <vt:lpstr>3. Additional exercises?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Jiacui Li</cp:lastModifiedBy>
  <cp:revision>160</cp:revision>
  <dcterms:created xsi:type="dcterms:W3CDTF">2020-07-31T20:41:02Z</dcterms:created>
  <dcterms:modified xsi:type="dcterms:W3CDTF">2020-09-26T23:33:47Z</dcterms:modified>
</cp:coreProperties>
</file>